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258" r:id="rId6"/>
    <p:sldId id="257" r:id="rId7"/>
    <p:sldId id="284" r:id="rId8"/>
    <p:sldId id="285" r:id="rId9"/>
    <p:sldId id="278" r:id="rId10"/>
    <p:sldId id="279" r:id="rId11"/>
    <p:sldId id="267" r:id="rId12"/>
    <p:sldId id="259" r:id="rId13"/>
    <p:sldId id="261" r:id="rId14"/>
    <p:sldId id="296" r:id="rId15"/>
    <p:sldId id="283" r:id="rId16"/>
    <p:sldId id="263" r:id="rId17"/>
    <p:sldId id="265" r:id="rId18"/>
    <p:sldId id="286" r:id="rId19"/>
    <p:sldId id="264" r:id="rId20"/>
    <p:sldId id="289" r:id="rId21"/>
    <p:sldId id="288" r:id="rId22"/>
    <p:sldId id="290" r:id="rId23"/>
    <p:sldId id="291" r:id="rId24"/>
    <p:sldId id="292" r:id="rId25"/>
    <p:sldId id="293" r:id="rId26"/>
    <p:sldId id="287" r:id="rId27"/>
    <p:sldId id="294" r:id="rId28"/>
    <p:sldId id="295"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86432" autoAdjust="0"/>
  </p:normalViewPr>
  <p:slideViewPr>
    <p:cSldViewPr snapToGrid="0">
      <p:cViewPr varScale="1">
        <p:scale>
          <a:sx n="74" d="100"/>
          <a:sy n="74" d="100"/>
        </p:scale>
        <p:origin x="-78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8/15/2021</a:t>
            </a:fld>
            <a:endParaRPr lang="en-US" dirty="0"/>
          </a:p>
        </p:txBody>
      </p:sp>
      <p:sp>
        <p:nvSpPr>
          <p:cNvPr id="4" name="Footer Placeholder 3">
            <a:extLst>
              <a:ext uri="{FF2B5EF4-FFF2-40B4-BE49-F238E27FC236}">
                <a16:creationId xmlns:a16="http://schemas.microsoft.com/office/drawing/2014/main" xmlns=""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8/15/2021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14</a:t>
            </a:fld>
            <a:endParaRPr lang="en-US" dirty="0"/>
          </a:p>
        </p:txBody>
      </p:sp>
    </p:spTree>
    <p:extLst>
      <p:ext uri="{BB962C8B-B14F-4D97-AF65-F5344CB8AC3E}">
        <p14:creationId xmlns:p14="http://schemas.microsoft.com/office/powerpoint/2010/main" val="423243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xmlns="" id="{C7F6B47B-FE57-44F5-B5A8-26DF978ABF2D}"/>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xmlns=""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xmlns="" id="{133E6176-F4F6-41F9-8F2A-BA6586E1658A}"/>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xmlns=""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xmlns=""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xmlns=""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xmlns=""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xmlns=""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xmlns=""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xmlns=""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xmlns=""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xmlns=""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xmlns=""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xmlns=""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xmlns=""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xmlns="" id="{84044BB2-E43C-47D4-AA71-04F22AA35EAE}"/>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xmlns=""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xmlns=""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xmlns=""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xmlns=""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xmlns=""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xmlns=""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xmlns=""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9172C710-E0AE-4BB2-88CC-99E77C188CA1}"/>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xmlns=""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xmlns=""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xmlns=""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xmlns=""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xmlns=""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xmlns=""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xmlns=""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xmlns=""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xmlns=""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xmlns=""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xmlns="" id="{C6886378-0368-485F-8D6E-3C9CB4C63C1F}"/>
              </a:ext>
              <a:ext uri="{C183D7F6-B498-43B3-948B-1728B52AA6E4}">
                <adec:decorative xmlns:adec="http://schemas.microsoft.com/office/drawing/2017/decorative" xmlns=""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58EB2C4E-9EF3-4CC7-9BDE-ED5598CCBF65}"/>
              </a:ext>
              <a:ext uri="{C183D7F6-B498-43B3-948B-1728B52AA6E4}">
                <adec:decorative xmlns:adec="http://schemas.microsoft.com/office/drawing/2017/decorative" xmlns=""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xmlns=""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xmlns=""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xmlns=""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FEDCC43F-6D79-4D9A-A842-74287B40D334}"/>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xmlns=""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xmlns=""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xmlns=""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xmlns=""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xmlns=""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xmlns=""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xmlns=""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xmlns=""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xmlns=""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xmlns=""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xmlns=""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xmlns="" id="{41C2529C-151F-488B-A358-D60A3D5521D7}"/>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xmlns=""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xmlns=""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xmlns=""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xmlns=""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xmlns=""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xmlns=""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xmlns=""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xmlns=""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xmlns=""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xmlns=""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xmlns=""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xmlns=""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xmlns=""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xmlns=""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xmlns=""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xmlns=""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xmlns="" id="{CBAACD0B-92AC-4BB5-B2A1-E707BF046136}"/>
              </a:ext>
              <a:ext uri="{C183D7F6-B498-43B3-948B-1728B52AA6E4}">
                <adec:decorative xmlns:adec="http://schemas.microsoft.com/office/drawing/2017/decorative" xmlns=""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xmlns=""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xmlns=""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xmlns=""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xmlns=""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xmlns="" id="{7A55D8F5-8A01-4257-9CE6-A1B977F30FF3}"/>
              </a:ext>
              <a:ext uri="{C183D7F6-B498-43B3-948B-1728B52AA6E4}">
                <adec:decorative xmlns:adec="http://schemas.microsoft.com/office/drawing/2017/decorative" xmlns=""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00F2C8F2-9655-45C9-AEF1-0F524E90442A}"/>
              </a:ext>
              <a:ext uri="{C183D7F6-B498-43B3-948B-1728B52AA6E4}">
                <adec:decorative xmlns:adec="http://schemas.microsoft.com/office/drawing/2017/decorative" xmlns=""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4458165E-0BB4-4621-BC5C-EB2DDE22E4AC}"/>
              </a:ext>
              <a:ext uri="{C183D7F6-B498-43B3-948B-1728B52AA6E4}">
                <adec:decorative xmlns:adec="http://schemas.microsoft.com/office/drawing/2017/decorative" xmlns=""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6F4798AF-A852-4991-B42B-A74C23574580}"/>
              </a:ext>
              <a:ext uri="{C183D7F6-B498-43B3-948B-1728B52AA6E4}">
                <adec:decorative xmlns:adec="http://schemas.microsoft.com/office/drawing/2017/decorative" xmlns=""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xmlns="" id="{CBCA52D7-A558-4733-BD5C-28751C99A1DB}"/>
              </a:ext>
              <a:ext uri="{C183D7F6-B498-43B3-948B-1728B52AA6E4}">
                <adec:decorative xmlns:adec="http://schemas.microsoft.com/office/drawing/2017/decorative" xmlns=""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xmlns=""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xmlns=""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xmlns=""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xmlns="" id="{0D59F18F-5BD3-4E80-A69E-6D92DA9BB54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xmlns="" id="{79CFC79B-A403-4086-AB1A-E4F1F5AC31F2}"/>
              </a:ext>
              <a:ext uri="{C183D7F6-B498-43B3-948B-1728B52AA6E4}">
                <adec:decorative xmlns:adec="http://schemas.microsoft.com/office/drawing/2017/decorative" xmlns=""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xmlns=""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xmlns=""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xmlns=""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xmlns=""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xmlns=""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xmlns=""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xmlns=""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xmlns=""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xmlns=""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xmlns=""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xmlns=""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xmlns=""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xmlns=""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xmlns=""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xmlns=""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xmlns=""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xmlns=""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xmlns=""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xmlns=""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xmlns=""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xmlns=""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xmlns=""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xmlns=""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xmlns=""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xmlns=""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xmlns=""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xmlns=""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xmlns=""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xmlns=""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xmlns=""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xmlns=""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xmlns=""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xmlns=""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xmlns=""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xmlns=""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xmlns=""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xmlns=""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xmlns="" id="{97A40874-7B89-4A5D-9562-21D6994C3946}"/>
              </a:ext>
              <a:ext uri="{C183D7F6-B498-43B3-948B-1728B52AA6E4}">
                <adec:decorative xmlns:adec="http://schemas.microsoft.com/office/drawing/2017/decorative" xmlns=""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xmlns=""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xmlns=""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xmlns=""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xmlns=""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xmlns=""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xmlns=""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xmlns=""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xmlns=""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xmlns=""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xmlns="" id="{0ADA1982-C216-4747-ACCC-39BC3F50B10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xmlns=""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xmlns=""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xmlns=""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xmlns=""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6F8B9974-85ED-46AA-8617-AC54C847B6B1}"/>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xmlns=""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xmlns=""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xmlns=""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xmlns=""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xmlns=""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xmlns="" id="{5EDBA775-4308-4BDB-B966-8167F3D04FF5}"/>
              </a:ext>
              <a:ext uri="{C183D7F6-B498-43B3-948B-1728B52AA6E4}">
                <adec:decorative xmlns:adec="http://schemas.microsoft.com/office/drawing/2017/decorative" xmlns=""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xmlns="" id="{8BDDB0B0-BDCD-459F-AF20-19E1A7217639}"/>
              </a:ext>
              <a:ext uri="{C183D7F6-B498-43B3-948B-1728B52AA6E4}">
                <adec:decorative xmlns:adec="http://schemas.microsoft.com/office/drawing/2017/decorative" xmlns=""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xmlns="" id="{69A8E9D1-9673-42D1-A573-05CDC9EF884A}"/>
              </a:ext>
              <a:ext uri="{C183D7F6-B498-43B3-948B-1728B52AA6E4}">
                <adec:decorative xmlns:adec="http://schemas.microsoft.com/office/drawing/2017/decorative" xmlns=""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xmlns="" id="{52F851C1-89A7-44A6-8617-10C435FCD396}"/>
              </a:ext>
              <a:ext uri="{C183D7F6-B498-43B3-948B-1728B52AA6E4}">
                <adec:decorative xmlns:adec="http://schemas.microsoft.com/office/drawing/2017/decorative" xmlns=""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xmlns=""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xmlns=""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xmlns=""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xmlns=""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xmlns=""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xmlns=""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xmlns=""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xmlns=""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xmlns=""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xmlns=""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xmlns=""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8A79A51B-CC7A-4B36-B457-AF3236388137}"/>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xmlns=""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xmlns="" id="{18B0121B-CD0E-495B-9B36-4E88EA4A9786}"/>
              </a:ext>
              <a:ext uri="{C183D7F6-B498-43B3-948B-1728B52AA6E4}">
                <adec:decorative xmlns:adec="http://schemas.microsoft.com/office/drawing/2017/decorative" xmlns=""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xmlns=""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xmlns="" id="{D319C8D5-E3A6-45C8-8A64-1C1B70C90DD1}"/>
              </a:ext>
              <a:ext uri="{C183D7F6-B498-43B3-948B-1728B52AA6E4}">
                <adec:decorative xmlns:adec="http://schemas.microsoft.com/office/drawing/2017/decorative" xmlns=""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xmlns="" id="{01486F31-E79E-4E60-8749-B8036B3F096A}"/>
              </a:ext>
              <a:ext uri="{C183D7F6-B498-43B3-948B-1728B52AA6E4}">
                <adec:decorative xmlns:adec="http://schemas.microsoft.com/office/drawing/2017/decorative" xmlns=""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xmlns="" id="{8139AA92-1781-41FF-9168-9F70B1CD9FB7}"/>
              </a:ext>
              <a:ext uri="{C183D7F6-B498-43B3-948B-1728B52AA6E4}">
                <adec:decorative xmlns:adec="http://schemas.microsoft.com/office/drawing/2017/decorative" xmlns=""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xmlns=""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xmlns=""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xmlns=""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xmlns=""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xmlns=""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xmlns=""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xmlns=""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xmlns=""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xmlns=""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xmlns=""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xmlns=""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xmlns=""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xmlns=""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xmlns=""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xmlns=""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xmlns=""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xmlns=""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xmlns=""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xmlns=""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xmlns=""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xmlns="" id="{9DC42105-8FBF-4317-8822-399B1F791ABF}"/>
              </a:ext>
              <a:ext uri="{C183D7F6-B498-43B3-948B-1728B52AA6E4}">
                <adec:decorative xmlns:adec="http://schemas.microsoft.com/office/drawing/2017/decorative" xmlns=""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xmlns="" id="{644C80F9-E615-4699-A719-131E62011769}"/>
              </a:ext>
              <a:ext uri="{C183D7F6-B498-43B3-948B-1728B52AA6E4}">
                <adec:decorative xmlns:adec="http://schemas.microsoft.com/office/drawing/2017/decorative" xmlns=""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xmlns="" id="{191882A0-07C5-40D6-9520-02882775B26A}"/>
              </a:ext>
              <a:ext uri="{C183D7F6-B498-43B3-948B-1728B52AA6E4}">
                <adec:decorative xmlns:adec="http://schemas.microsoft.com/office/drawing/2017/decorative" xmlns=""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xmlns="" id="{242E90BB-F1EA-466F-939C-623189DF3ADD}"/>
              </a:ext>
              <a:ext uri="{C183D7F6-B498-43B3-948B-1728B52AA6E4}">
                <adec:decorative xmlns:adec="http://schemas.microsoft.com/office/drawing/2017/decorative" xmlns=""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xmlns="" id="{CBBFD36F-B307-4513-ABAD-4A02FF737176}"/>
              </a:ext>
              <a:ext uri="{C183D7F6-B498-43B3-948B-1728B52AA6E4}">
                <adec:decorative xmlns:adec="http://schemas.microsoft.com/office/drawing/2017/decorative" xmlns=""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xmlns="" id="{2E69D0B1-6D57-4A70-9C3C-F3A072AAA324}"/>
              </a:ext>
              <a:ext uri="{C183D7F6-B498-43B3-948B-1728B52AA6E4}">
                <adec:decorative xmlns:adec="http://schemas.microsoft.com/office/drawing/2017/decorative" xmlns=""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xmlns="" id="{95C6593C-7D72-47FB-AACE-F8848EAFA3AB}"/>
              </a:ext>
              <a:ext uri="{C183D7F6-B498-43B3-948B-1728B52AA6E4}">
                <adec:decorative xmlns:adec="http://schemas.microsoft.com/office/drawing/2017/decorative" xmlns=""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xmlns=""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xmlns=""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xmlns=""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xmlns="" id="{17DE9787-F8D7-4BBC-B3C0-144EEF473023}"/>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xmlns=""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xmlns=""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xmlns=""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xmlns=""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xmlns=""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xmlns=""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xmlns=""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xmlns=""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xmlns=""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xmlns=""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xmlns=""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xmlns=""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xmlns=""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xmlns=""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xmlns=""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xmlns="" id="{65AAE033-7EA4-4A87-A126-29FE42764512}"/>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xmlns="" id="{A5F6FE17-A48F-4A3E-8719-1DE83CD6B4C5}"/>
              </a:ext>
              <a:ext uri="{C183D7F6-B498-43B3-948B-1728B52AA6E4}">
                <adec:decorative xmlns:adec="http://schemas.microsoft.com/office/drawing/2017/decorative" xmlns=""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xmlns=""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xmlns=""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xmlns=""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xmlns=""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xmlns=""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xmlns="" id="{03BA4599-9856-44E7-A2B6-2354614AF739}"/>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xmlns=""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xmlns=""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xmlns=""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xmlns=""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FE551AED-617A-4A51-AA8F-586F3703B7FA}"/>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xmlns=""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xmlns=""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xmlns=""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xmlns=""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EC80EFA4-265B-48D2-AE72-8585EEED6484}"/>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xmlns=""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xmlns=""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xmlns=""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xmlns=""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xmlns=""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xmlns=""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xmlns=""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xmlns=""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xmlns=""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xmlns=""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xmlns=""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xmlns=""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86D81B66-9FC1-4E48-808B-98B1726D470A}"/>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xmlns=""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xmlns=""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xmlns=""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xmlns=""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xmlns=""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xmlns=""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xmlns=""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xmlns=""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xmlns=""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xmlns=""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xmlns=""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xmlns=""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xmlns=""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xmlns=""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xmlns=""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xmlns=""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B4076C2D-3CFB-4EFB-8012-9F6E65333676}"/>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xmlns=""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xmlns=""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xmlns=""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xmlns=""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xmlns=""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xmlns=""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xmlns=""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xmlns=""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xmlns=""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xmlns=""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xmlns=""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xmlns=""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xmlns=""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xmlns=""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xmlns=""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xmlns=""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xmlns="" id="{ED540A63-9BB9-478A-BE65-7A901018323F}"/>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xmlns=""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xmlns=""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xmlns=""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xmlns=""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xmlns=""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xmlns="" id="{5F31BC2D-187A-4ED3-8D67-C55187E532E7}"/>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5490FC0B-50EB-42D6-A2A5-E02EE642E2EC}"/>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xmlns=""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xmlns=""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xmlns=""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xmlns=""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xmlns=""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xmlns=""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xmlns=""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xmlns=""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xmlns=""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xmlns=""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4E96CB8F-A88F-40C3-A65B-8C33A16A0C2B}"/>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xmlns=""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xmlns=""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xmlns=""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xmlns=""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xmlns=""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xmlns=""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xmlns=""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xmlns=""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xmlns=""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xmlns=""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xmlns=""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xmlns=""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30.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46.sv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image" Target="../media/image15.emf"/><Relationship Id="rId1" Type="http://schemas.openxmlformats.org/officeDocument/2006/relationships/slideLayout" Target="../slideLayouts/slideLayout8.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xmlns="" id="{01C44412-AA84-403C-A202-EAB7F3C81B03}"/>
              </a:ext>
            </a:extLst>
          </p:cNvPr>
          <p:cNvSpPr>
            <a:spLocks noGrp="1"/>
          </p:cNvSpPr>
          <p:nvPr>
            <p:ph type="title"/>
          </p:nvPr>
        </p:nvSpPr>
        <p:spPr>
          <a:xfrm>
            <a:off x="825674" y="1404531"/>
            <a:ext cx="5613226" cy="1929505"/>
          </a:xfrm>
        </p:spPr>
        <p:txBody>
          <a:bodyPr/>
          <a:lstStyle/>
          <a:p>
            <a:r>
              <a:rPr lang="en-US" dirty="0"/>
              <a:t>ECOMMERCE </a:t>
            </a:r>
            <a:br>
              <a:rPr lang="en-US" dirty="0"/>
            </a:br>
            <a:r>
              <a:rPr lang="en-US" dirty="0"/>
              <a:t>CUSTOMER</a:t>
            </a:r>
            <a:br>
              <a:rPr lang="en-US" dirty="0"/>
            </a:br>
            <a:r>
              <a:rPr lang="en-US" dirty="0"/>
              <a:t>SEGMENTATION</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7B218AC5-F86F-4C67-A6CE-942AB696BD82}"/>
              </a:ext>
            </a:extLst>
          </p:cNvPr>
          <p:cNvSpPr>
            <a:spLocks noGrp="1"/>
          </p:cNvSpPr>
          <p:nvPr>
            <p:ph type="ftr" sz="quarter" idx="3"/>
          </p:nvPr>
        </p:nvSpPr>
        <p:spPr>
          <a:xfrm rot="5400000">
            <a:off x="10541127" y="1408176"/>
            <a:ext cx="2770499" cy="365125"/>
          </a:xfrm>
        </p:spPr>
        <p:txBody>
          <a:bodyPr/>
          <a:lstStyle/>
          <a:p>
            <a:r>
              <a:rPr lang="en-US" dirty="0"/>
              <a:t>Customer Segmentation</a:t>
            </a:r>
          </a:p>
        </p:txBody>
      </p:sp>
      <p:sp>
        <p:nvSpPr>
          <p:cNvPr id="4" name="Slide Number Placeholder 3">
            <a:extLst>
              <a:ext uri="{FF2B5EF4-FFF2-40B4-BE49-F238E27FC236}">
                <a16:creationId xmlns:a16="http://schemas.microsoft.com/office/drawing/2014/main" xmlns=""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44" name="Date Placeholder 43">
            <a:extLst>
              <a:ext uri="{FF2B5EF4-FFF2-40B4-BE49-F238E27FC236}">
                <a16:creationId xmlns:a16="http://schemas.microsoft.com/office/drawing/2014/main" xmlns="" id="{1D14AAB3-2E60-4AAE-8C5D-843AD9A98BE6}"/>
              </a:ext>
            </a:extLst>
          </p:cNvPr>
          <p:cNvSpPr>
            <a:spLocks noGrp="1"/>
          </p:cNvSpPr>
          <p:nvPr>
            <p:ph type="dt" sz="half" idx="2"/>
          </p:nvPr>
        </p:nvSpPr>
        <p:spPr>
          <a:xfrm rot="5400000">
            <a:off x="10595991" y="5074920"/>
            <a:ext cx="2647667" cy="365125"/>
          </a:xfrm>
        </p:spPr>
        <p:txBody>
          <a:bodyPr/>
          <a:lstStyle/>
          <a:p>
            <a:r>
              <a:rPr lang="en-US" dirty="0"/>
              <a:t>August 7, 2021</a:t>
            </a:r>
          </a:p>
        </p:txBody>
      </p:sp>
      <p:pic>
        <p:nvPicPr>
          <p:cNvPr id="5" name="Picture 4">
            <a:extLst>
              <a:ext uri="{FF2B5EF4-FFF2-40B4-BE49-F238E27FC236}">
                <a16:creationId xmlns:a16="http://schemas.microsoft.com/office/drawing/2014/main" xmlns="" id="{D413369C-F093-446D-913F-3EB335C87CBA}"/>
              </a:ext>
            </a:extLst>
          </p:cNvPr>
          <p:cNvPicPr>
            <a:picLocks noChangeAspect="1"/>
          </p:cNvPicPr>
          <p:nvPr/>
        </p:nvPicPr>
        <p:blipFill>
          <a:blip r:embed="rId2"/>
          <a:stretch>
            <a:fillRect/>
          </a:stretch>
        </p:blipFill>
        <p:spPr>
          <a:xfrm>
            <a:off x="89613" y="974334"/>
            <a:ext cx="4902636" cy="2770499"/>
          </a:xfrm>
          <a:prstGeom prst="rect">
            <a:avLst/>
          </a:prstGeom>
        </p:spPr>
      </p:pic>
      <p:pic>
        <p:nvPicPr>
          <p:cNvPr id="8" name="Picture 7">
            <a:extLst>
              <a:ext uri="{FF2B5EF4-FFF2-40B4-BE49-F238E27FC236}">
                <a16:creationId xmlns:a16="http://schemas.microsoft.com/office/drawing/2014/main" xmlns="" id="{91B99362-49E1-4693-9F14-4B877C21D2C2}"/>
              </a:ext>
            </a:extLst>
          </p:cNvPr>
          <p:cNvPicPr>
            <a:picLocks noChangeAspect="1"/>
          </p:cNvPicPr>
          <p:nvPr/>
        </p:nvPicPr>
        <p:blipFill>
          <a:blip r:embed="rId3"/>
          <a:stretch>
            <a:fillRect/>
          </a:stretch>
        </p:blipFill>
        <p:spPr>
          <a:xfrm>
            <a:off x="5179493" y="974334"/>
            <a:ext cx="4902636" cy="2759402"/>
          </a:xfrm>
          <a:prstGeom prst="rect">
            <a:avLst/>
          </a:prstGeom>
        </p:spPr>
      </p:pic>
      <p:pic>
        <p:nvPicPr>
          <p:cNvPr id="9" name="Picture 8">
            <a:extLst>
              <a:ext uri="{FF2B5EF4-FFF2-40B4-BE49-F238E27FC236}">
                <a16:creationId xmlns:a16="http://schemas.microsoft.com/office/drawing/2014/main" xmlns="" id="{1CEBACDC-0765-40A3-A1FD-C6719FF0B166}"/>
              </a:ext>
            </a:extLst>
          </p:cNvPr>
          <p:cNvPicPr>
            <a:picLocks noChangeAspect="1"/>
          </p:cNvPicPr>
          <p:nvPr/>
        </p:nvPicPr>
        <p:blipFill>
          <a:blip r:embed="rId4"/>
          <a:stretch>
            <a:fillRect/>
          </a:stretch>
        </p:blipFill>
        <p:spPr>
          <a:xfrm>
            <a:off x="89613" y="3933649"/>
            <a:ext cx="4902636" cy="2343318"/>
          </a:xfrm>
          <a:prstGeom prst="rect">
            <a:avLst/>
          </a:prstGeom>
        </p:spPr>
      </p:pic>
      <p:pic>
        <p:nvPicPr>
          <p:cNvPr id="10" name="Picture 9">
            <a:extLst>
              <a:ext uri="{FF2B5EF4-FFF2-40B4-BE49-F238E27FC236}">
                <a16:creationId xmlns:a16="http://schemas.microsoft.com/office/drawing/2014/main" xmlns="" id="{D2F2E11A-3D0C-4F8B-A33E-BF8A3E7EBB1D}"/>
              </a:ext>
            </a:extLst>
          </p:cNvPr>
          <p:cNvPicPr>
            <a:picLocks noChangeAspect="1"/>
          </p:cNvPicPr>
          <p:nvPr/>
        </p:nvPicPr>
        <p:blipFill>
          <a:blip r:embed="rId5"/>
          <a:stretch>
            <a:fillRect/>
          </a:stretch>
        </p:blipFill>
        <p:spPr>
          <a:xfrm>
            <a:off x="5252716" y="3933649"/>
            <a:ext cx="4756191" cy="2428727"/>
          </a:xfrm>
          <a:prstGeom prst="rect">
            <a:avLst/>
          </a:prstGeom>
        </p:spPr>
      </p:pic>
      <p:sp>
        <p:nvSpPr>
          <p:cNvPr id="2" name="Rectangle 1">
            <a:extLst>
              <a:ext uri="{FF2B5EF4-FFF2-40B4-BE49-F238E27FC236}">
                <a16:creationId xmlns:a16="http://schemas.microsoft.com/office/drawing/2014/main" xmlns="" id="{1B3CAECB-0F28-4B47-B033-76B190D6FCF6}"/>
              </a:ext>
            </a:extLst>
          </p:cNvPr>
          <p:cNvSpPr/>
          <p:nvPr/>
        </p:nvSpPr>
        <p:spPr>
          <a:xfrm>
            <a:off x="194589" y="-43404"/>
            <a:ext cx="1362681"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EDA</a:t>
            </a:r>
          </a:p>
        </p:txBody>
      </p:sp>
    </p:spTree>
    <p:extLst>
      <p:ext uri="{BB962C8B-B14F-4D97-AF65-F5344CB8AC3E}">
        <p14:creationId xmlns:p14="http://schemas.microsoft.com/office/powerpoint/2010/main" val="201191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E8C0ED-ED56-4425-A6ED-6BEE96DBBB50}"/>
              </a:ext>
            </a:extLst>
          </p:cNvPr>
          <p:cNvSpPr>
            <a:spLocks noGrp="1"/>
          </p:cNvSpPr>
          <p:nvPr>
            <p:ph type="title"/>
          </p:nvPr>
        </p:nvSpPr>
        <p:spPr>
          <a:xfrm>
            <a:off x="265036" y="281012"/>
            <a:ext cx="5424988" cy="579245"/>
          </a:xfrm>
        </p:spPr>
        <p:txBody>
          <a:bodyPr/>
          <a:lstStyle/>
          <a:p>
            <a:r>
              <a:rPr lang="en-IN" dirty="0"/>
              <a:t>EDA</a:t>
            </a:r>
          </a:p>
        </p:txBody>
      </p:sp>
      <p:sp>
        <p:nvSpPr>
          <p:cNvPr id="9" name="Footer Placeholder 8">
            <a:extLst>
              <a:ext uri="{FF2B5EF4-FFF2-40B4-BE49-F238E27FC236}">
                <a16:creationId xmlns:a16="http://schemas.microsoft.com/office/drawing/2014/main" xmlns="" id="{121D00BE-4737-43DF-BA2C-74ED68DC293C}"/>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0ADA7EE8-5534-4F6F-9501-463C682E837A}"/>
              </a:ext>
            </a:extLst>
          </p:cNvPr>
          <p:cNvSpPr>
            <a:spLocks noGrp="1"/>
          </p:cNvSpPr>
          <p:nvPr>
            <p:ph type="sldNum" sz="quarter" idx="4"/>
          </p:nvPr>
        </p:nvSpPr>
        <p:spPr/>
        <p:txBody>
          <a:bodyPr/>
          <a:lstStyle/>
          <a:p>
            <a:pPr>
              <a:defRPr/>
            </a:pPr>
            <a:fld id="{8D1FC6F8-0BCD-47E9-9C64-690771D9C143}" type="slidenum">
              <a:rPr lang="en-US" smtClean="0"/>
              <a:pPr>
                <a:defRPr/>
              </a:pPr>
              <a:t>11</a:t>
            </a:fld>
            <a:endParaRPr lang="en-US" dirty="0"/>
          </a:p>
        </p:txBody>
      </p:sp>
      <p:sp>
        <p:nvSpPr>
          <p:cNvPr id="11" name="Date Placeholder 10">
            <a:extLst>
              <a:ext uri="{FF2B5EF4-FFF2-40B4-BE49-F238E27FC236}">
                <a16:creationId xmlns:a16="http://schemas.microsoft.com/office/drawing/2014/main" xmlns="" id="{257CA0E5-888E-4F62-93BC-BB9EE45FA138}"/>
              </a:ext>
            </a:extLst>
          </p:cNvPr>
          <p:cNvSpPr>
            <a:spLocks noGrp="1"/>
          </p:cNvSpPr>
          <p:nvPr>
            <p:ph type="dt" sz="half" idx="2"/>
          </p:nvPr>
        </p:nvSpPr>
        <p:spPr/>
        <p:txBody>
          <a:bodyPr/>
          <a:lstStyle/>
          <a:p>
            <a:r>
              <a:rPr lang="en-US" dirty="0"/>
              <a:t>August 7, 2021</a:t>
            </a:r>
          </a:p>
        </p:txBody>
      </p:sp>
      <p:pic>
        <p:nvPicPr>
          <p:cNvPr id="13" name="Picture 12">
            <a:extLst>
              <a:ext uri="{FF2B5EF4-FFF2-40B4-BE49-F238E27FC236}">
                <a16:creationId xmlns:a16="http://schemas.microsoft.com/office/drawing/2014/main" xmlns="" id="{CBD809BA-56FB-4524-ABCA-19A60EC4C15B}"/>
              </a:ext>
            </a:extLst>
          </p:cNvPr>
          <p:cNvPicPr>
            <a:picLocks noChangeAspect="1"/>
          </p:cNvPicPr>
          <p:nvPr/>
        </p:nvPicPr>
        <p:blipFill>
          <a:blip r:embed="rId2"/>
          <a:stretch>
            <a:fillRect/>
          </a:stretch>
        </p:blipFill>
        <p:spPr>
          <a:xfrm>
            <a:off x="265036" y="1258739"/>
            <a:ext cx="5693345" cy="2486094"/>
          </a:xfrm>
          <a:prstGeom prst="rect">
            <a:avLst/>
          </a:prstGeom>
        </p:spPr>
      </p:pic>
      <p:pic>
        <p:nvPicPr>
          <p:cNvPr id="15" name="Picture 14">
            <a:extLst>
              <a:ext uri="{FF2B5EF4-FFF2-40B4-BE49-F238E27FC236}">
                <a16:creationId xmlns:a16="http://schemas.microsoft.com/office/drawing/2014/main" xmlns="" id="{80BBB03E-145C-408F-A5FB-8BA03EFBA436}"/>
              </a:ext>
            </a:extLst>
          </p:cNvPr>
          <p:cNvPicPr>
            <a:picLocks noChangeAspect="1"/>
          </p:cNvPicPr>
          <p:nvPr/>
        </p:nvPicPr>
        <p:blipFill>
          <a:blip r:embed="rId3"/>
          <a:stretch>
            <a:fillRect/>
          </a:stretch>
        </p:blipFill>
        <p:spPr>
          <a:xfrm>
            <a:off x="265036" y="4049281"/>
            <a:ext cx="5686411" cy="2049678"/>
          </a:xfrm>
          <a:prstGeom prst="rect">
            <a:avLst/>
          </a:prstGeom>
        </p:spPr>
      </p:pic>
    </p:spTree>
    <p:extLst>
      <p:ext uri="{BB962C8B-B14F-4D97-AF65-F5344CB8AC3E}">
        <p14:creationId xmlns:p14="http://schemas.microsoft.com/office/powerpoint/2010/main" val="251309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212258-3C5F-4C02-A2C7-F2A1F03CA2E7}"/>
              </a:ext>
            </a:extLst>
          </p:cNvPr>
          <p:cNvSpPr>
            <a:spLocks noGrp="1"/>
          </p:cNvSpPr>
          <p:nvPr>
            <p:ph type="title"/>
          </p:nvPr>
        </p:nvSpPr>
        <p:spPr/>
        <p:txBody>
          <a:bodyPr/>
          <a:lstStyle/>
          <a:p>
            <a:r>
              <a:rPr lang="en-IN" dirty="0"/>
              <a:t>Data Preparation</a:t>
            </a:r>
          </a:p>
        </p:txBody>
      </p:sp>
      <p:sp>
        <p:nvSpPr>
          <p:cNvPr id="3" name="Text Placeholder 2">
            <a:extLst>
              <a:ext uri="{FF2B5EF4-FFF2-40B4-BE49-F238E27FC236}">
                <a16:creationId xmlns:a16="http://schemas.microsoft.com/office/drawing/2014/main" xmlns="" id="{79619D30-FBE2-4061-94AF-445BD30D795E}"/>
              </a:ext>
            </a:extLst>
          </p:cNvPr>
          <p:cNvSpPr>
            <a:spLocks noGrp="1"/>
          </p:cNvSpPr>
          <p:nvPr>
            <p:ph type="body" sz="quarter" idx="14"/>
          </p:nvPr>
        </p:nvSpPr>
        <p:spPr>
          <a:xfrm>
            <a:off x="267414" y="2437107"/>
            <a:ext cx="2973965" cy="991689"/>
          </a:xfrm>
        </p:spPr>
        <p:txBody>
          <a:bodyPr/>
          <a:lstStyle/>
          <a:p>
            <a:r>
              <a:rPr lang="en-IN" sz="2400" dirty="0"/>
              <a:t>Checking Null Values</a:t>
            </a:r>
          </a:p>
        </p:txBody>
      </p:sp>
      <p:sp>
        <p:nvSpPr>
          <p:cNvPr id="4" name="Text Placeholder 3">
            <a:extLst>
              <a:ext uri="{FF2B5EF4-FFF2-40B4-BE49-F238E27FC236}">
                <a16:creationId xmlns:a16="http://schemas.microsoft.com/office/drawing/2014/main" xmlns="" id="{AA5662C2-50E8-412D-ACA5-00889F265F27}"/>
              </a:ext>
            </a:extLst>
          </p:cNvPr>
          <p:cNvSpPr>
            <a:spLocks noGrp="1"/>
          </p:cNvSpPr>
          <p:nvPr>
            <p:ph type="body" sz="quarter" idx="20"/>
          </p:nvPr>
        </p:nvSpPr>
        <p:spPr>
          <a:xfrm>
            <a:off x="3370983" y="2437107"/>
            <a:ext cx="6376699" cy="876848"/>
          </a:xfrm>
        </p:spPr>
        <p:txBody>
          <a:bodyPr/>
          <a:lstStyle/>
          <a:p>
            <a:endParaRPr lang="en-IN" dirty="0"/>
          </a:p>
          <a:p>
            <a:r>
              <a:rPr lang="en-IN" dirty="0"/>
              <a:t>Checking the null values in the data-frame</a:t>
            </a:r>
          </a:p>
        </p:txBody>
      </p:sp>
      <p:sp>
        <p:nvSpPr>
          <p:cNvPr id="5" name="Text Placeholder 4">
            <a:extLst>
              <a:ext uri="{FF2B5EF4-FFF2-40B4-BE49-F238E27FC236}">
                <a16:creationId xmlns:a16="http://schemas.microsoft.com/office/drawing/2014/main" xmlns="" id="{B374A764-E717-4F5C-B4E5-6A709D1F84AA}"/>
              </a:ext>
            </a:extLst>
          </p:cNvPr>
          <p:cNvSpPr>
            <a:spLocks noGrp="1"/>
          </p:cNvSpPr>
          <p:nvPr>
            <p:ph type="body" sz="quarter" idx="24"/>
          </p:nvPr>
        </p:nvSpPr>
        <p:spPr>
          <a:xfrm>
            <a:off x="267414" y="3428796"/>
            <a:ext cx="2693128" cy="991689"/>
          </a:xfrm>
        </p:spPr>
        <p:txBody>
          <a:bodyPr/>
          <a:lstStyle/>
          <a:p>
            <a:r>
              <a:rPr lang="en-IN" sz="2400" dirty="0"/>
              <a:t>Handling null values</a:t>
            </a:r>
          </a:p>
        </p:txBody>
      </p:sp>
      <p:sp>
        <p:nvSpPr>
          <p:cNvPr id="6" name="Text Placeholder 5">
            <a:extLst>
              <a:ext uri="{FF2B5EF4-FFF2-40B4-BE49-F238E27FC236}">
                <a16:creationId xmlns:a16="http://schemas.microsoft.com/office/drawing/2014/main" xmlns="" id="{46B873C0-CD33-44C8-9197-B6091EE4EC9E}"/>
              </a:ext>
            </a:extLst>
          </p:cNvPr>
          <p:cNvSpPr>
            <a:spLocks noGrp="1"/>
          </p:cNvSpPr>
          <p:nvPr>
            <p:ph type="body" sz="quarter" idx="21"/>
          </p:nvPr>
        </p:nvSpPr>
        <p:spPr>
          <a:xfrm>
            <a:off x="3370983" y="3588712"/>
            <a:ext cx="6376699" cy="876848"/>
          </a:xfrm>
        </p:spPr>
        <p:txBody>
          <a:bodyPr/>
          <a:lstStyle/>
          <a:p>
            <a:r>
              <a:rPr lang="en-IN" dirty="0"/>
              <a:t>For continuous variable it was filled by median() as there were few outliers within required columns and as for non-numeric, they were handled by filling mode() </a:t>
            </a:r>
          </a:p>
        </p:txBody>
      </p:sp>
      <p:sp>
        <p:nvSpPr>
          <p:cNvPr id="7" name="Text Placeholder 6">
            <a:extLst>
              <a:ext uri="{FF2B5EF4-FFF2-40B4-BE49-F238E27FC236}">
                <a16:creationId xmlns:a16="http://schemas.microsoft.com/office/drawing/2014/main" xmlns="" id="{935E9987-1F29-41A0-B3C9-83828391CE06}"/>
              </a:ext>
            </a:extLst>
          </p:cNvPr>
          <p:cNvSpPr>
            <a:spLocks noGrp="1"/>
          </p:cNvSpPr>
          <p:nvPr>
            <p:ph type="body" sz="quarter" idx="25"/>
          </p:nvPr>
        </p:nvSpPr>
        <p:spPr>
          <a:xfrm>
            <a:off x="267414" y="4686692"/>
            <a:ext cx="3243180" cy="991689"/>
          </a:xfrm>
        </p:spPr>
        <p:txBody>
          <a:bodyPr/>
          <a:lstStyle/>
          <a:p>
            <a:r>
              <a:rPr lang="en-IN" sz="2400" dirty="0"/>
              <a:t>Treating non-numeric values</a:t>
            </a:r>
          </a:p>
        </p:txBody>
      </p:sp>
      <p:sp>
        <p:nvSpPr>
          <p:cNvPr id="8" name="Text Placeholder 7">
            <a:extLst>
              <a:ext uri="{FF2B5EF4-FFF2-40B4-BE49-F238E27FC236}">
                <a16:creationId xmlns:a16="http://schemas.microsoft.com/office/drawing/2014/main" xmlns="" id="{0FF7FCEB-E472-4CB7-8777-B9EBF63C1F9D}"/>
              </a:ext>
            </a:extLst>
          </p:cNvPr>
          <p:cNvSpPr>
            <a:spLocks noGrp="1"/>
          </p:cNvSpPr>
          <p:nvPr>
            <p:ph type="body" sz="quarter" idx="23"/>
          </p:nvPr>
        </p:nvSpPr>
        <p:spPr>
          <a:xfrm>
            <a:off x="3416787" y="4681665"/>
            <a:ext cx="6376699" cy="1151633"/>
          </a:xfrm>
        </p:spPr>
        <p:txBody>
          <a:bodyPr/>
          <a:lstStyle/>
          <a:p>
            <a:r>
              <a:rPr lang="en-IN" dirty="0"/>
              <a:t>All the unique values were checked for states and merged into regions</a:t>
            </a:r>
          </a:p>
        </p:txBody>
      </p:sp>
      <p:sp>
        <p:nvSpPr>
          <p:cNvPr id="9" name="Footer Placeholder 8">
            <a:extLst>
              <a:ext uri="{FF2B5EF4-FFF2-40B4-BE49-F238E27FC236}">
                <a16:creationId xmlns:a16="http://schemas.microsoft.com/office/drawing/2014/main" xmlns="" id="{F3331458-86DD-4A8A-97E5-628B3AB53209}"/>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C6B3F0F3-417A-4F5E-B1EB-A217EE119DB5}"/>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sp>
        <p:nvSpPr>
          <p:cNvPr id="11" name="Date Placeholder 10">
            <a:extLst>
              <a:ext uri="{FF2B5EF4-FFF2-40B4-BE49-F238E27FC236}">
                <a16:creationId xmlns:a16="http://schemas.microsoft.com/office/drawing/2014/main" xmlns="" id="{38D87981-B595-4111-9E84-D07A6F6AF5F3}"/>
              </a:ext>
            </a:extLst>
          </p:cNvPr>
          <p:cNvSpPr>
            <a:spLocks noGrp="1"/>
          </p:cNvSpPr>
          <p:nvPr>
            <p:ph type="dt" sz="half" idx="2"/>
          </p:nvPr>
        </p:nvSpPr>
        <p:spPr/>
        <p:txBody>
          <a:bodyPr/>
          <a:lstStyle/>
          <a:p>
            <a:r>
              <a:rPr lang="en-US" dirty="0"/>
              <a:t>August 7, 2021</a:t>
            </a:r>
          </a:p>
        </p:txBody>
      </p:sp>
    </p:spTree>
    <p:extLst>
      <p:ext uri="{BB962C8B-B14F-4D97-AF65-F5344CB8AC3E}">
        <p14:creationId xmlns:p14="http://schemas.microsoft.com/office/powerpoint/2010/main" val="71364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xmlns="" id="{4BB0BCF4-9D20-4758-AE5E-FC431503F671}"/>
              </a:ext>
            </a:extLst>
          </p:cNvPr>
          <p:cNvSpPr>
            <a:spLocks noGrp="1"/>
          </p:cNvSpPr>
          <p:nvPr>
            <p:ph type="title"/>
          </p:nvPr>
        </p:nvSpPr>
        <p:spPr>
          <a:xfrm>
            <a:off x="222966" y="155608"/>
            <a:ext cx="5424988" cy="579245"/>
          </a:xfrm>
        </p:spPr>
        <p:txBody>
          <a:bodyPr/>
          <a:lstStyle/>
          <a:p>
            <a:r>
              <a:rPr lang="en-US" dirty="0"/>
              <a:t>K-Means Model</a:t>
            </a:r>
          </a:p>
        </p:txBody>
      </p:sp>
      <p:sp>
        <p:nvSpPr>
          <p:cNvPr id="40" name="Text Placeholder 39">
            <a:extLst>
              <a:ext uri="{FF2B5EF4-FFF2-40B4-BE49-F238E27FC236}">
                <a16:creationId xmlns:a16="http://schemas.microsoft.com/office/drawing/2014/main" xmlns="" id="{F09B50DC-B299-47D5-8FBF-8BB1F764A59C}"/>
              </a:ext>
            </a:extLst>
          </p:cNvPr>
          <p:cNvSpPr>
            <a:spLocks noGrp="1"/>
          </p:cNvSpPr>
          <p:nvPr>
            <p:ph type="body" sz="quarter" idx="12"/>
          </p:nvPr>
        </p:nvSpPr>
        <p:spPr>
          <a:xfrm>
            <a:off x="787958" y="2574262"/>
            <a:ext cx="2806280" cy="365125"/>
          </a:xfrm>
        </p:spPr>
        <p:txBody>
          <a:bodyPr/>
          <a:lstStyle/>
          <a:p>
            <a:r>
              <a:rPr lang="en-ZA" dirty="0"/>
              <a:t>Elbow plot/WCSS​</a:t>
            </a:r>
          </a:p>
        </p:txBody>
      </p:sp>
      <p:sp>
        <p:nvSpPr>
          <p:cNvPr id="41" name="Text Placeholder 40">
            <a:extLst>
              <a:ext uri="{FF2B5EF4-FFF2-40B4-BE49-F238E27FC236}">
                <a16:creationId xmlns:a16="http://schemas.microsoft.com/office/drawing/2014/main" xmlns="" id="{5B2431E2-5AF0-49F8-8C0F-52F1C1171866}"/>
              </a:ext>
            </a:extLst>
          </p:cNvPr>
          <p:cNvSpPr>
            <a:spLocks noGrp="1"/>
          </p:cNvSpPr>
          <p:nvPr>
            <p:ph type="body" sz="quarter" idx="13"/>
          </p:nvPr>
        </p:nvSpPr>
        <p:spPr>
          <a:xfrm>
            <a:off x="903149" y="2897236"/>
            <a:ext cx="2806280" cy="801063"/>
          </a:xfrm>
        </p:spPr>
        <p:txBody>
          <a:bodyPr/>
          <a:lstStyle/>
          <a:p>
            <a:r>
              <a:rPr lang="en-IN" b="0" i="0" dirty="0">
                <a:effectLst/>
                <a:latin typeface="Helvetica Neue"/>
              </a:rPr>
              <a:t>Since there was no pattern after 4 we took cluster=4</a:t>
            </a:r>
            <a:endParaRPr lang="en-US" dirty="0"/>
          </a:p>
        </p:txBody>
      </p:sp>
      <p:sp>
        <p:nvSpPr>
          <p:cNvPr id="42" name="Text Placeholder 41">
            <a:extLst>
              <a:ext uri="{FF2B5EF4-FFF2-40B4-BE49-F238E27FC236}">
                <a16:creationId xmlns:a16="http://schemas.microsoft.com/office/drawing/2014/main" xmlns="" id="{974545B8-60BB-4D0D-8EE6-4D20EFAB711B}"/>
              </a:ext>
            </a:extLst>
          </p:cNvPr>
          <p:cNvSpPr>
            <a:spLocks noGrp="1"/>
          </p:cNvSpPr>
          <p:nvPr>
            <p:ph type="body" sz="quarter" idx="14"/>
          </p:nvPr>
        </p:nvSpPr>
        <p:spPr>
          <a:xfrm>
            <a:off x="4400038" y="2524357"/>
            <a:ext cx="2806280" cy="365125"/>
          </a:xfrm>
        </p:spPr>
        <p:txBody>
          <a:bodyPr/>
          <a:lstStyle/>
          <a:p>
            <a:r>
              <a:rPr lang="en-ZA" dirty="0"/>
              <a:t>K-means fit</a:t>
            </a:r>
          </a:p>
        </p:txBody>
      </p:sp>
      <p:sp>
        <p:nvSpPr>
          <p:cNvPr id="43" name="Text Placeholder 42">
            <a:extLst>
              <a:ext uri="{FF2B5EF4-FFF2-40B4-BE49-F238E27FC236}">
                <a16:creationId xmlns:a16="http://schemas.microsoft.com/office/drawing/2014/main" xmlns="" id="{947754CF-0306-43C0-AAC6-F0E44B385D40}"/>
              </a:ext>
            </a:extLst>
          </p:cNvPr>
          <p:cNvSpPr>
            <a:spLocks noGrp="1"/>
          </p:cNvSpPr>
          <p:nvPr>
            <p:ph type="body" sz="quarter" idx="15"/>
          </p:nvPr>
        </p:nvSpPr>
        <p:spPr>
          <a:xfrm>
            <a:off x="4275176" y="2917242"/>
            <a:ext cx="3190944" cy="911594"/>
          </a:xfrm>
        </p:spPr>
        <p:txBody>
          <a:bodyPr/>
          <a:lstStyle/>
          <a:p>
            <a:r>
              <a:rPr lang="en-US" dirty="0"/>
              <a:t>Creating the model  and plotting clusters for any 2 values with training clusters</a:t>
            </a:r>
          </a:p>
        </p:txBody>
      </p:sp>
      <p:sp>
        <p:nvSpPr>
          <p:cNvPr id="44" name="Text Placeholder 43">
            <a:extLst>
              <a:ext uri="{FF2B5EF4-FFF2-40B4-BE49-F238E27FC236}">
                <a16:creationId xmlns:a16="http://schemas.microsoft.com/office/drawing/2014/main" xmlns="" id="{08BF14CB-16F9-4C81-89C6-D1803D9FF6C5}"/>
              </a:ext>
            </a:extLst>
          </p:cNvPr>
          <p:cNvSpPr>
            <a:spLocks noGrp="1"/>
          </p:cNvSpPr>
          <p:nvPr>
            <p:ph type="body" sz="quarter" idx="16"/>
          </p:nvPr>
        </p:nvSpPr>
        <p:spPr>
          <a:xfrm>
            <a:off x="8012119" y="2571640"/>
            <a:ext cx="2692240" cy="365125"/>
          </a:xfrm>
        </p:spPr>
        <p:txBody>
          <a:bodyPr/>
          <a:lstStyle/>
          <a:p>
            <a:r>
              <a:rPr lang="en-ZA" dirty="0"/>
              <a:t>Plot​</a:t>
            </a:r>
          </a:p>
        </p:txBody>
      </p:sp>
      <p:sp>
        <p:nvSpPr>
          <p:cNvPr id="45" name="Text Placeholder 44">
            <a:extLst>
              <a:ext uri="{FF2B5EF4-FFF2-40B4-BE49-F238E27FC236}">
                <a16:creationId xmlns:a16="http://schemas.microsoft.com/office/drawing/2014/main" xmlns="" id="{BF20205F-2E3B-455D-AD51-19DBA042B695}"/>
              </a:ext>
            </a:extLst>
          </p:cNvPr>
          <p:cNvSpPr>
            <a:spLocks noGrp="1"/>
          </p:cNvSpPr>
          <p:nvPr>
            <p:ph type="body" sz="quarter" idx="17"/>
          </p:nvPr>
        </p:nvSpPr>
        <p:spPr>
          <a:xfrm>
            <a:off x="8012119" y="2975989"/>
            <a:ext cx="2692240" cy="453012"/>
          </a:xfrm>
        </p:spPr>
        <p:txBody>
          <a:bodyPr/>
          <a:lstStyle/>
          <a:p>
            <a:r>
              <a:rPr lang="en-ZA" dirty="0"/>
              <a:t>Plotting resulting clusters. </a:t>
            </a:r>
            <a:r>
              <a:rPr lang="en-US" dirty="0"/>
              <a:t>​</a:t>
            </a:r>
          </a:p>
        </p:txBody>
      </p:sp>
      <p:sp>
        <p:nvSpPr>
          <p:cNvPr id="3" name="Footer Placeholder 2">
            <a:extLst>
              <a:ext uri="{FF2B5EF4-FFF2-40B4-BE49-F238E27FC236}">
                <a16:creationId xmlns:a16="http://schemas.microsoft.com/office/drawing/2014/main" xmlns="" id="{2E0E4B4A-B5D3-478E-8BA4-CF2034B5271A}"/>
              </a:ext>
            </a:extLst>
          </p:cNvPr>
          <p:cNvSpPr>
            <a:spLocks noGrp="1"/>
          </p:cNvSpPr>
          <p:nvPr>
            <p:ph type="ftr" sz="quarter" idx="3"/>
          </p:nvPr>
        </p:nvSpPr>
        <p:spPr>
          <a:xfrm rot="5400000">
            <a:off x="10541127" y="1408176"/>
            <a:ext cx="2770499" cy="365125"/>
          </a:xfrm>
        </p:spPr>
        <p:txBody>
          <a:bodyPr/>
          <a:lstStyle/>
          <a:p>
            <a:r>
              <a:rPr lang="en-US" dirty="0"/>
              <a:t>Customer Segmentation</a:t>
            </a:r>
          </a:p>
        </p:txBody>
      </p:sp>
      <p:sp>
        <p:nvSpPr>
          <p:cNvPr id="4" name="Slide Number Placeholder 3">
            <a:extLst>
              <a:ext uri="{FF2B5EF4-FFF2-40B4-BE49-F238E27FC236}">
                <a16:creationId xmlns:a16="http://schemas.microsoft.com/office/drawing/2014/main" xmlns=""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35" name="Date Placeholder 34">
            <a:extLst>
              <a:ext uri="{FF2B5EF4-FFF2-40B4-BE49-F238E27FC236}">
                <a16:creationId xmlns:a16="http://schemas.microsoft.com/office/drawing/2014/main" xmlns="" id="{34FB5AB1-B6AF-48F2-8193-1762B21100E5}"/>
              </a:ext>
            </a:extLst>
          </p:cNvPr>
          <p:cNvSpPr>
            <a:spLocks noGrp="1"/>
          </p:cNvSpPr>
          <p:nvPr>
            <p:ph type="dt" sz="half" idx="2"/>
          </p:nvPr>
        </p:nvSpPr>
        <p:spPr>
          <a:xfrm rot="5400000">
            <a:off x="10595991" y="5074920"/>
            <a:ext cx="2647667" cy="365125"/>
          </a:xfrm>
        </p:spPr>
        <p:txBody>
          <a:bodyPr/>
          <a:lstStyle/>
          <a:p>
            <a:r>
              <a:rPr lang="en-US" dirty="0"/>
              <a:t>August 7, 2021</a:t>
            </a:r>
          </a:p>
        </p:txBody>
      </p:sp>
      <p:cxnSp>
        <p:nvCxnSpPr>
          <p:cNvPr id="12" name="Straight Connector 11">
            <a:extLst>
              <a:ext uri="{FF2B5EF4-FFF2-40B4-BE49-F238E27FC236}">
                <a16:creationId xmlns:a16="http://schemas.microsoft.com/office/drawing/2014/main" xmlns="" id="{82E4A9E0-B9B8-477E-BAB2-C435AE05A5C3}"/>
              </a:ext>
              <a:ext uri="{C183D7F6-B498-43B3-948B-1728B52AA6E4}">
                <adec:decorative xmlns:adec="http://schemas.microsoft.com/office/drawing/2017/decorative" xmlns="" val="1"/>
              </a:ext>
            </a:extLst>
          </p:cNvPr>
          <p:cNvCxnSpPr>
            <a:cxnSpLocks/>
          </p:cNvCxnSpPr>
          <p:nvPr/>
        </p:nvCxnSpPr>
        <p:spPr>
          <a:xfrm>
            <a:off x="2768164" y="1934507"/>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xmlns="" id="{4D367819-9C54-4A3B-90AC-2B4EEEBCCDF3}"/>
              </a:ext>
              <a:ext uri="{C183D7F6-B498-43B3-948B-1728B52AA6E4}">
                <adec:decorative xmlns:adec="http://schemas.microsoft.com/office/drawing/2017/decorative" xmlns="" val="1"/>
              </a:ext>
            </a:extLst>
          </p:cNvPr>
          <p:cNvSpPr/>
          <p:nvPr/>
        </p:nvSpPr>
        <p:spPr>
          <a:xfrm>
            <a:off x="1822486" y="1502211"/>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xmlns="" id="{5EB2FC54-BDCC-433E-9F5F-4479FEC4CB11}"/>
              </a:ext>
              <a:ext uri="{C183D7F6-B498-43B3-948B-1728B52AA6E4}">
                <adec:decorative xmlns:adec="http://schemas.microsoft.com/office/drawing/2017/decorative" xmlns=""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995751" y="1651303"/>
            <a:ext cx="599148" cy="599148"/>
          </a:xfrm>
          <a:prstGeom prst="rect">
            <a:avLst/>
          </a:prstGeom>
        </p:spPr>
      </p:pic>
      <p:sp>
        <p:nvSpPr>
          <p:cNvPr id="15" name="Oval 14">
            <a:extLst>
              <a:ext uri="{FF2B5EF4-FFF2-40B4-BE49-F238E27FC236}">
                <a16:creationId xmlns:a16="http://schemas.microsoft.com/office/drawing/2014/main" xmlns="" id="{FF42323A-F1D2-482E-AE8B-36FC42FCE778}"/>
              </a:ext>
              <a:ext uri="{C183D7F6-B498-43B3-948B-1728B52AA6E4}">
                <adec:decorative xmlns:adec="http://schemas.microsoft.com/office/drawing/2017/decorative" xmlns="" val="1"/>
              </a:ext>
            </a:extLst>
          </p:cNvPr>
          <p:cNvSpPr/>
          <p:nvPr/>
        </p:nvSpPr>
        <p:spPr>
          <a:xfrm>
            <a:off x="5330339" y="1414692"/>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xmlns="" id="{4F06236B-DDE6-47A9-8020-9F1D55DB8D8A}"/>
              </a:ext>
              <a:ext uri="{C183D7F6-B498-43B3-948B-1728B52AA6E4}">
                <adec:decorative xmlns:adec="http://schemas.microsoft.com/office/drawing/2017/decorative" xmlns=""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5503604" y="1634933"/>
            <a:ext cx="599148" cy="599148"/>
          </a:xfrm>
          <a:prstGeom prst="rect">
            <a:avLst/>
          </a:prstGeom>
        </p:spPr>
      </p:pic>
      <p:sp>
        <p:nvSpPr>
          <p:cNvPr id="17" name="Oval 16">
            <a:extLst>
              <a:ext uri="{FF2B5EF4-FFF2-40B4-BE49-F238E27FC236}">
                <a16:creationId xmlns:a16="http://schemas.microsoft.com/office/drawing/2014/main" xmlns="" id="{CD56C48C-948A-41FB-A293-F6907B595BCF}"/>
              </a:ext>
              <a:ext uri="{C183D7F6-B498-43B3-948B-1728B52AA6E4}">
                <adec:decorative xmlns:adec="http://schemas.microsoft.com/office/drawing/2017/decorative" xmlns="" val="1"/>
              </a:ext>
            </a:extLst>
          </p:cNvPr>
          <p:cNvSpPr/>
          <p:nvPr/>
        </p:nvSpPr>
        <p:spPr>
          <a:xfrm>
            <a:off x="8936810" y="1461668"/>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xmlns="" id="{9228EBB1-292A-4381-80B0-8545A1B57578}"/>
              </a:ext>
              <a:ext uri="{C183D7F6-B498-43B3-948B-1728B52AA6E4}">
                <adec:decorative xmlns:adec="http://schemas.microsoft.com/office/drawing/2017/decorative" xmlns=""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9110075" y="1634933"/>
            <a:ext cx="599148" cy="599148"/>
          </a:xfrm>
          <a:prstGeom prst="rect">
            <a:avLst/>
          </a:prstGeom>
        </p:spPr>
      </p:pic>
      <p:pic>
        <p:nvPicPr>
          <p:cNvPr id="5" name="Picture 4">
            <a:extLst>
              <a:ext uri="{FF2B5EF4-FFF2-40B4-BE49-F238E27FC236}">
                <a16:creationId xmlns:a16="http://schemas.microsoft.com/office/drawing/2014/main" xmlns="" id="{C5A203B4-E66D-425D-AF3E-15CB0F078EB9}"/>
              </a:ext>
            </a:extLst>
          </p:cNvPr>
          <p:cNvPicPr>
            <a:picLocks noChangeAspect="1"/>
          </p:cNvPicPr>
          <p:nvPr/>
        </p:nvPicPr>
        <p:blipFill>
          <a:blip r:embed="rId8"/>
          <a:stretch>
            <a:fillRect/>
          </a:stretch>
        </p:blipFill>
        <p:spPr>
          <a:xfrm>
            <a:off x="322026" y="3756412"/>
            <a:ext cx="3522005" cy="2147863"/>
          </a:xfrm>
          <a:prstGeom prst="rect">
            <a:avLst/>
          </a:prstGeom>
        </p:spPr>
      </p:pic>
      <p:pic>
        <p:nvPicPr>
          <p:cNvPr id="7" name="Picture 6">
            <a:extLst>
              <a:ext uri="{FF2B5EF4-FFF2-40B4-BE49-F238E27FC236}">
                <a16:creationId xmlns:a16="http://schemas.microsoft.com/office/drawing/2014/main" xmlns="" id="{272653CC-5B4D-4F6C-94D2-26384EB5423B}"/>
              </a:ext>
            </a:extLst>
          </p:cNvPr>
          <p:cNvPicPr>
            <a:picLocks noChangeAspect="1"/>
          </p:cNvPicPr>
          <p:nvPr/>
        </p:nvPicPr>
        <p:blipFill>
          <a:blip r:embed="rId9"/>
          <a:stretch>
            <a:fillRect/>
          </a:stretch>
        </p:blipFill>
        <p:spPr>
          <a:xfrm>
            <a:off x="4169330" y="3744833"/>
            <a:ext cx="3402635" cy="2147863"/>
          </a:xfrm>
          <a:prstGeom prst="rect">
            <a:avLst/>
          </a:prstGeom>
        </p:spPr>
      </p:pic>
      <p:pic>
        <p:nvPicPr>
          <p:cNvPr id="1026" name="Picture 2">
            <a:extLst>
              <a:ext uri="{FF2B5EF4-FFF2-40B4-BE49-F238E27FC236}">
                <a16:creationId xmlns:a16="http://schemas.microsoft.com/office/drawing/2014/main" xmlns="" id="{3CFC05AB-4EC9-4242-8BA9-9EEE34ACEC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89489" y="3690882"/>
            <a:ext cx="3099362" cy="306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226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xmlns="" id="{8FA1AC37-B920-4C0A-855F-E5667B422755}"/>
              </a:ext>
            </a:extLst>
          </p:cNvPr>
          <p:cNvSpPr>
            <a:spLocks noGrp="1"/>
          </p:cNvSpPr>
          <p:nvPr>
            <p:ph type="title"/>
          </p:nvPr>
        </p:nvSpPr>
        <p:spPr>
          <a:xfrm>
            <a:off x="5600473" y="205489"/>
            <a:ext cx="5097428" cy="918377"/>
          </a:xfrm>
        </p:spPr>
        <p:txBody>
          <a:bodyPr/>
          <a:lstStyle/>
          <a:p>
            <a:r>
              <a:rPr lang="en-US" sz="4800" dirty="0" err="1"/>
              <a:t>RfM</a:t>
            </a:r>
            <a:r>
              <a:rPr lang="en-US" dirty="0"/>
              <a:t/>
            </a:r>
            <a:br>
              <a:rPr lang="en-US" dirty="0"/>
            </a:br>
            <a:endParaRPr lang="en-US" dirty="0"/>
          </a:p>
        </p:txBody>
      </p:sp>
      <p:sp>
        <p:nvSpPr>
          <p:cNvPr id="26" name="Text Placeholder 25">
            <a:extLst>
              <a:ext uri="{FF2B5EF4-FFF2-40B4-BE49-F238E27FC236}">
                <a16:creationId xmlns:a16="http://schemas.microsoft.com/office/drawing/2014/main" xmlns="" id="{1CA48589-52FD-4824-BF19-224A2E273FB8}"/>
              </a:ext>
            </a:extLst>
          </p:cNvPr>
          <p:cNvSpPr>
            <a:spLocks noGrp="1"/>
          </p:cNvSpPr>
          <p:nvPr>
            <p:ph type="body" sz="quarter" idx="14"/>
          </p:nvPr>
        </p:nvSpPr>
        <p:spPr>
          <a:xfrm>
            <a:off x="836426" y="2763162"/>
            <a:ext cx="3788073" cy="1072345"/>
          </a:xfrm>
        </p:spPr>
        <p:txBody>
          <a:bodyPr/>
          <a:lstStyle/>
          <a:p>
            <a:r>
              <a:rPr lang="en-US" dirty="0"/>
              <a:t>Recency</a:t>
            </a:r>
          </a:p>
        </p:txBody>
      </p:sp>
      <p:sp>
        <p:nvSpPr>
          <p:cNvPr id="35" name="Text Placeholder 34">
            <a:extLst>
              <a:ext uri="{FF2B5EF4-FFF2-40B4-BE49-F238E27FC236}">
                <a16:creationId xmlns:a16="http://schemas.microsoft.com/office/drawing/2014/main" xmlns="" id="{9D042FA2-80BA-4099-BC0A-A1C43A3BC8DC}"/>
              </a:ext>
            </a:extLst>
          </p:cNvPr>
          <p:cNvSpPr>
            <a:spLocks noGrp="1"/>
          </p:cNvSpPr>
          <p:nvPr>
            <p:ph type="body" sz="quarter" idx="19"/>
          </p:nvPr>
        </p:nvSpPr>
        <p:spPr>
          <a:xfrm>
            <a:off x="4533871" y="2906516"/>
            <a:ext cx="4890312" cy="387746"/>
          </a:xfrm>
        </p:spPr>
        <p:txBody>
          <a:bodyPr/>
          <a:lstStyle/>
          <a:p>
            <a:r>
              <a:rPr lang="en-IN" b="0" i="0" dirty="0">
                <a:effectLst/>
                <a:latin typeface="Helvetica Neue"/>
              </a:rPr>
              <a:t>Recency is Days since last order</a:t>
            </a:r>
            <a:endParaRPr lang="en-US" dirty="0"/>
          </a:p>
        </p:txBody>
      </p:sp>
      <p:sp>
        <p:nvSpPr>
          <p:cNvPr id="36" name="Text Placeholder 35">
            <a:extLst>
              <a:ext uri="{FF2B5EF4-FFF2-40B4-BE49-F238E27FC236}">
                <a16:creationId xmlns:a16="http://schemas.microsoft.com/office/drawing/2014/main" xmlns="" id="{89ED8224-AD26-4331-B8E0-5E0DB516408B}"/>
              </a:ext>
            </a:extLst>
          </p:cNvPr>
          <p:cNvSpPr>
            <a:spLocks noGrp="1"/>
          </p:cNvSpPr>
          <p:nvPr>
            <p:ph type="body" sz="quarter" idx="20"/>
          </p:nvPr>
        </p:nvSpPr>
        <p:spPr>
          <a:xfrm>
            <a:off x="4509283" y="3281050"/>
            <a:ext cx="6055144" cy="481781"/>
          </a:xfrm>
        </p:spPr>
        <p:txBody>
          <a:bodyPr/>
          <a:lstStyle/>
          <a:p>
            <a:r>
              <a:rPr lang="en-IN" b="0" i="0" dirty="0">
                <a:effectLst/>
                <a:latin typeface="Helvetica Neue"/>
              </a:rPr>
              <a:t>Recency(</a:t>
            </a:r>
            <a:r>
              <a:rPr lang="en-IN" b="0" i="0" dirty="0" err="1">
                <a:effectLst/>
                <a:latin typeface="Helvetica Neue"/>
              </a:rPr>
              <a:t>i</a:t>
            </a:r>
            <a:r>
              <a:rPr lang="en-IN" b="0" i="0" dirty="0">
                <a:effectLst/>
                <a:latin typeface="Helvetica Neue"/>
              </a:rPr>
              <a:t>) =Reference date (last day in dataset) — Date of last order(</a:t>
            </a:r>
            <a:r>
              <a:rPr lang="en-IN" b="0" i="0" dirty="0" err="1">
                <a:effectLst/>
                <a:latin typeface="Helvetica Neue"/>
              </a:rPr>
              <a:t>i</a:t>
            </a:r>
            <a:r>
              <a:rPr lang="en-IN" b="0" i="0" dirty="0">
                <a:effectLst/>
                <a:latin typeface="Helvetica Neue"/>
              </a:rPr>
              <a:t>) </a:t>
            </a:r>
            <a:endParaRPr lang="en-US" dirty="0"/>
          </a:p>
        </p:txBody>
      </p:sp>
      <p:sp>
        <p:nvSpPr>
          <p:cNvPr id="125" name="Text Placeholder 124">
            <a:extLst>
              <a:ext uri="{FF2B5EF4-FFF2-40B4-BE49-F238E27FC236}">
                <a16:creationId xmlns:a16="http://schemas.microsoft.com/office/drawing/2014/main" xmlns="" id="{28DAD8FC-A8D5-47E3-A7B9-0D4AC6B91985}"/>
              </a:ext>
            </a:extLst>
          </p:cNvPr>
          <p:cNvSpPr>
            <a:spLocks noGrp="1"/>
          </p:cNvSpPr>
          <p:nvPr>
            <p:ph type="body" sz="quarter" idx="21"/>
          </p:nvPr>
        </p:nvSpPr>
        <p:spPr>
          <a:xfrm>
            <a:off x="-66675" y="3894848"/>
            <a:ext cx="4588174" cy="1072345"/>
          </a:xfrm>
        </p:spPr>
        <p:txBody>
          <a:bodyPr/>
          <a:lstStyle/>
          <a:p>
            <a:r>
              <a:rPr lang="en-US" dirty="0"/>
              <a:t>frequency</a:t>
            </a:r>
          </a:p>
        </p:txBody>
      </p:sp>
      <p:sp>
        <p:nvSpPr>
          <p:cNvPr id="159" name="Text Placeholder 158">
            <a:extLst>
              <a:ext uri="{FF2B5EF4-FFF2-40B4-BE49-F238E27FC236}">
                <a16:creationId xmlns:a16="http://schemas.microsoft.com/office/drawing/2014/main" xmlns="" id="{9BE337EA-F500-4A54-BFED-61886EF9F791}"/>
              </a:ext>
            </a:extLst>
          </p:cNvPr>
          <p:cNvSpPr>
            <a:spLocks noGrp="1"/>
          </p:cNvSpPr>
          <p:nvPr>
            <p:ph type="body" sz="quarter" idx="22"/>
          </p:nvPr>
        </p:nvSpPr>
        <p:spPr>
          <a:xfrm>
            <a:off x="4482993" y="4057028"/>
            <a:ext cx="3639905" cy="387746"/>
          </a:xfrm>
        </p:spPr>
        <p:txBody>
          <a:bodyPr/>
          <a:lstStyle/>
          <a:p>
            <a:r>
              <a:rPr lang="en-IN" b="0" i="0" dirty="0">
                <a:effectLst/>
                <a:latin typeface="Helvetica Neue"/>
              </a:rPr>
              <a:t> Number of total order</a:t>
            </a:r>
            <a:endParaRPr lang="en-US" dirty="0"/>
          </a:p>
        </p:txBody>
      </p:sp>
      <p:sp>
        <p:nvSpPr>
          <p:cNvPr id="160" name="Text Placeholder 159">
            <a:extLst>
              <a:ext uri="{FF2B5EF4-FFF2-40B4-BE49-F238E27FC236}">
                <a16:creationId xmlns:a16="http://schemas.microsoft.com/office/drawing/2014/main" xmlns="" id="{55622651-7802-488B-BD31-0AB8ED0CD3E4}"/>
              </a:ext>
            </a:extLst>
          </p:cNvPr>
          <p:cNvSpPr>
            <a:spLocks noGrp="1"/>
          </p:cNvSpPr>
          <p:nvPr>
            <p:ph type="body" sz="quarter" idx="23"/>
          </p:nvPr>
        </p:nvSpPr>
        <p:spPr>
          <a:xfrm>
            <a:off x="4540976" y="4394519"/>
            <a:ext cx="3639905" cy="481781"/>
          </a:xfrm>
        </p:spPr>
        <p:txBody>
          <a:bodyPr/>
          <a:lstStyle/>
          <a:p>
            <a:r>
              <a:rPr lang="en-IN" b="0" i="0" dirty="0">
                <a:effectLst/>
                <a:latin typeface="Helvetica Neue"/>
              </a:rPr>
              <a:t>Frequency(</a:t>
            </a:r>
            <a:r>
              <a:rPr lang="en-IN" b="0" i="0" dirty="0" err="1">
                <a:effectLst/>
                <a:latin typeface="Helvetica Neue"/>
              </a:rPr>
              <a:t>i</a:t>
            </a:r>
            <a:r>
              <a:rPr lang="en-IN" b="0" i="0" dirty="0">
                <a:effectLst/>
                <a:latin typeface="Helvetica Neue"/>
              </a:rPr>
              <a:t>) = Count(orders)(</a:t>
            </a:r>
            <a:r>
              <a:rPr lang="en-IN" b="0" i="0" dirty="0" err="1">
                <a:effectLst/>
                <a:latin typeface="Helvetica Neue"/>
              </a:rPr>
              <a:t>i</a:t>
            </a:r>
            <a:r>
              <a:rPr lang="en-IN" b="0" i="0" dirty="0">
                <a:effectLst/>
                <a:latin typeface="Helvetica Neue"/>
              </a:rPr>
              <a:t>) </a:t>
            </a:r>
            <a:endParaRPr lang="en-US" dirty="0"/>
          </a:p>
        </p:txBody>
      </p:sp>
      <p:sp>
        <p:nvSpPr>
          <p:cNvPr id="194" name="Text Placeholder 193">
            <a:extLst>
              <a:ext uri="{FF2B5EF4-FFF2-40B4-BE49-F238E27FC236}">
                <a16:creationId xmlns:a16="http://schemas.microsoft.com/office/drawing/2014/main" xmlns="" id="{D1A056C5-B103-4338-9B8D-9EED354280F9}"/>
              </a:ext>
            </a:extLst>
          </p:cNvPr>
          <p:cNvSpPr>
            <a:spLocks noGrp="1"/>
          </p:cNvSpPr>
          <p:nvPr>
            <p:ph type="body" sz="quarter" idx="24"/>
          </p:nvPr>
        </p:nvSpPr>
        <p:spPr>
          <a:xfrm>
            <a:off x="89613" y="5046627"/>
            <a:ext cx="4325761" cy="1072345"/>
          </a:xfrm>
        </p:spPr>
        <p:txBody>
          <a:bodyPr/>
          <a:lstStyle/>
          <a:p>
            <a:r>
              <a:rPr lang="en-US" dirty="0"/>
              <a:t>Monetary</a:t>
            </a:r>
          </a:p>
        </p:txBody>
      </p:sp>
      <p:sp>
        <p:nvSpPr>
          <p:cNvPr id="209" name="Text Placeholder 208">
            <a:extLst>
              <a:ext uri="{FF2B5EF4-FFF2-40B4-BE49-F238E27FC236}">
                <a16:creationId xmlns:a16="http://schemas.microsoft.com/office/drawing/2014/main" xmlns="" id="{A4FFE943-298E-4CF4-BA89-7378291F7124}"/>
              </a:ext>
            </a:extLst>
          </p:cNvPr>
          <p:cNvSpPr>
            <a:spLocks noGrp="1"/>
          </p:cNvSpPr>
          <p:nvPr>
            <p:ph type="body" sz="quarter" idx="25"/>
          </p:nvPr>
        </p:nvSpPr>
        <p:spPr>
          <a:xfrm>
            <a:off x="4583633" y="5257482"/>
            <a:ext cx="4652666" cy="387746"/>
          </a:xfrm>
        </p:spPr>
        <p:txBody>
          <a:bodyPr/>
          <a:lstStyle/>
          <a:p>
            <a:r>
              <a:rPr lang="en-IN" b="0" i="0" dirty="0">
                <a:effectLst/>
                <a:latin typeface="Helvetica Neue"/>
              </a:rPr>
              <a:t>Amount of total purchase value</a:t>
            </a:r>
            <a:endParaRPr lang="en-US" dirty="0"/>
          </a:p>
        </p:txBody>
      </p:sp>
      <p:sp>
        <p:nvSpPr>
          <p:cNvPr id="210" name="Text Placeholder 209">
            <a:extLst>
              <a:ext uri="{FF2B5EF4-FFF2-40B4-BE49-F238E27FC236}">
                <a16:creationId xmlns:a16="http://schemas.microsoft.com/office/drawing/2014/main" xmlns="" id="{8EC4802F-F2B0-43C0-A6C4-7B8C3D2EC6EC}"/>
              </a:ext>
            </a:extLst>
          </p:cNvPr>
          <p:cNvSpPr>
            <a:spLocks noGrp="1"/>
          </p:cNvSpPr>
          <p:nvPr>
            <p:ph type="body" sz="quarter" idx="26"/>
          </p:nvPr>
        </p:nvSpPr>
        <p:spPr>
          <a:xfrm>
            <a:off x="4583633" y="5582717"/>
            <a:ext cx="3639905" cy="481781"/>
          </a:xfrm>
        </p:spPr>
        <p:txBody>
          <a:bodyPr/>
          <a:lstStyle/>
          <a:p>
            <a:r>
              <a:rPr lang="en-IN" b="0" i="0" dirty="0">
                <a:effectLst/>
                <a:latin typeface="Helvetica Neue"/>
              </a:rPr>
              <a:t>Sum(purchase order values)(</a:t>
            </a:r>
            <a:r>
              <a:rPr lang="en-IN" b="0" i="0" dirty="0" err="1">
                <a:effectLst/>
                <a:latin typeface="Helvetica Neue"/>
              </a:rPr>
              <a:t>i</a:t>
            </a:r>
            <a:r>
              <a:rPr lang="en-IN" b="0" i="0" dirty="0">
                <a:effectLst/>
                <a:latin typeface="Helvetica Neue"/>
              </a:rPr>
              <a:t>)</a:t>
            </a:r>
            <a:endParaRPr lang="en-US" dirty="0"/>
          </a:p>
        </p:txBody>
      </p:sp>
      <p:sp>
        <p:nvSpPr>
          <p:cNvPr id="9" name="Footer Placeholder 8">
            <a:extLst>
              <a:ext uri="{FF2B5EF4-FFF2-40B4-BE49-F238E27FC236}">
                <a16:creationId xmlns:a16="http://schemas.microsoft.com/office/drawing/2014/main" xmlns="" id="{1D619512-A1D4-44AD-8188-F1687FC50870}"/>
              </a:ext>
            </a:extLst>
          </p:cNvPr>
          <p:cNvSpPr>
            <a:spLocks noGrp="1"/>
          </p:cNvSpPr>
          <p:nvPr>
            <p:ph type="ftr" sz="quarter" idx="3"/>
          </p:nvPr>
        </p:nvSpPr>
        <p:spPr>
          <a:xfrm rot="5400000">
            <a:off x="10541127" y="1408176"/>
            <a:ext cx="2770499" cy="365125"/>
          </a:xfrm>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A73ED8FD-6B33-4E5E-8834-826A2D148473}"/>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14</a:t>
            </a:fld>
            <a:endParaRPr lang="en-US" dirty="0"/>
          </a:p>
        </p:txBody>
      </p:sp>
      <p:sp>
        <p:nvSpPr>
          <p:cNvPr id="152" name="Date Placeholder 151">
            <a:extLst>
              <a:ext uri="{FF2B5EF4-FFF2-40B4-BE49-F238E27FC236}">
                <a16:creationId xmlns:a16="http://schemas.microsoft.com/office/drawing/2014/main" xmlns="" id="{2ED32D40-BFA8-4674-A900-4CD4235C124F}"/>
              </a:ext>
            </a:extLst>
          </p:cNvPr>
          <p:cNvSpPr>
            <a:spLocks noGrp="1"/>
          </p:cNvSpPr>
          <p:nvPr>
            <p:ph type="dt" sz="half" idx="2"/>
          </p:nvPr>
        </p:nvSpPr>
        <p:spPr>
          <a:xfrm rot="5400000">
            <a:off x="10595991" y="5074920"/>
            <a:ext cx="2647667" cy="365125"/>
          </a:xfrm>
        </p:spPr>
        <p:txBody>
          <a:bodyPr/>
          <a:lstStyle/>
          <a:p>
            <a:r>
              <a:rPr lang="en-US" dirty="0"/>
              <a:t>August 7, 2021</a:t>
            </a:r>
          </a:p>
        </p:txBody>
      </p:sp>
      <p:cxnSp>
        <p:nvCxnSpPr>
          <p:cNvPr id="15" name="Straight Connector 14">
            <a:extLst>
              <a:ext uri="{FF2B5EF4-FFF2-40B4-BE49-F238E27FC236}">
                <a16:creationId xmlns:a16="http://schemas.microsoft.com/office/drawing/2014/main" xmlns="" id="{F1A28D05-5C71-4FBA-9474-A7CAFC47F440}"/>
              </a:ext>
              <a:ext uri="{C183D7F6-B498-43B3-948B-1728B52AA6E4}">
                <adec:decorative xmlns:adec="http://schemas.microsoft.com/office/drawing/2017/decorative" xmlns="" val="1"/>
              </a:ext>
            </a:extLst>
          </p:cNvPr>
          <p:cNvCxnSpPr>
            <a:cxnSpLocks/>
          </p:cNvCxnSpPr>
          <p:nvPr/>
        </p:nvCxnSpPr>
        <p:spPr>
          <a:xfrm>
            <a:off x="4463775" y="2866216"/>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xmlns="" id="{4B9F7893-7745-4F9F-B234-06EB10A6B1DB}"/>
              </a:ext>
              <a:ext uri="{C183D7F6-B498-43B3-948B-1728B52AA6E4}">
                <adec:decorative xmlns:adec="http://schemas.microsoft.com/office/drawing/2017/decorative" xmlns="" val="1"/>
              </a:ext>
            </a:extLst>
          </p:cNvPr>
          <p:cNvCxnSpPr>
            <a:cxnSpLocks/>
          </p:cNvCxnSpPr>
          <p:nvPr/>
        </p:nvCxnSpPr>
        <p:spPr>
          <a:xfrm>
            <a:off x="4476177" y="4000516"/>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xmlns="" id="{CF12FC67-38A7-4EBE-AC1E-0DC78A1420A3}"/>
              </a:ext>
              <a:ext uri="{C183D7F6-B498-43B3-948B-1728B52AA6E4}">
                <adec:decorative xmlns:adec="http://schemas.microsoft.com/office/drawing/2017/decorative" xmlns="" val="1"/>
              </a:ext>
            </a:extLst>
          </p:cNvPr>
          <p:cNvCxnSpPr>
            <a:cxnSpLocks/>
          </p:cNvCxnSpPr>
          <p:nvPr/>
        </p:nvCxnSpPr>
        <p:spPr>
          <a:xfrm>
            <a:off x="4482993" y="5188714"/>
            <a:ext cx="0" cy="788007"/>
          </a:xfrm>
          <a:prstGeom prst="line">
            <a:avLst/>
          </a:prstGeom>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xmlns="" id="{D6CC0A6D-000C-4226-AF04-5B96C0E5C633}"/>
              </a:ext>
            </a:extLst>
          </p:cNvPr>
          <p:cNvSpPr txBox="1"/>
          <p:nvPr/>
        </p:nvSpPr>
        <p:spPr>
          <a:xfrm>
            <a:off x="4296792" y="1123866"/>
            <a:ext cx="6196614" cy="1200329"/>
          </a:xfrm>
          <a:prstGeom prst="rect">
            <a:avLst/>
          </a:prstGeom>
          <a:noFill/>
        </p:spPr>
        <p:txBody>
          <a:bodyPr wrap="square" rtlCol="0">
            <a:spAutoFit/>
          </a:bodyPr>
          <a:lstStyle/>
          <a:p>
            <a:r>
              <a:rPr lang="en-IN" b="0" i="0" dirty="0">
                <a:solidFill>
                  <a:schemeClr val="bg1"/>
                </a:solidFill>
                <a:effectLst/>
                <a:latin typeface="Helvetica Neue"/>
              </a:rPr>
              <a:t>RFM is a method used for </a:t>
            </a:r>
            <a:r>
              <a:rPr lang="en-IN" b="0" i="0" dirty="0" err="1">
                <a:solidFill>
                  <a:schemeClr val="bg1"/>
                </a:solidFill>
                <a:effectLst/>
                <a:latin typeface="Helvetica Neue"/>
              </a:rPr>
              <a:t>analyzing</a:t>
            </a:r>
            <a:r>
              <a:rPr lang="en-IN" b="0" i="0" dirty="0">
                <a:solidFill>
                  <a:schemeClr val="bg1"/>
                </a:solidFill>
                <a:effectLst/>
                <a:latin typeface="Helvetica Neue"/>
              </a:rPr>
              <a:t> customer value. It is commonly used in database marketing and direct marketing and has received particular attention in retail and professional services industries.</a:t>
            </a:r>
            <a:endParaRPr lang="en-IN" dirty="0">
              <a:solidFill>
                <a:schemeClr val="bg1"/>
              </a:solidFill>
            </a:endParaRPr>
          </a:p>
        </p:txBody>
      </p:sp>
    </p:spTree>
    <p:extLst>
      <p:ext uri="{BB962C8B-B14F-4D97-AF65-F5344CB8AC3E}">
        <p14:creationId xmlns:p14="http://schemas.microsoft.com/office/powerpoint/2010/main" val="1602888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16FA2C-C240-4DF7-8E89-35F0F9DE47D3}"/>
              </a:ext>
            </a:extLst>
          </p:cNvPr>
          <p:cNvSpPr>
            <a:spLocks noGrp="1"/>
          </p:cNvSpPr>
          <p:nvPr>
            <p:ph type="title"/>
          </p:nvPr>
        </p:nvSpPr>
        <p:spPr>
          <a:xfrm>
            <a:off x="5597864" y="581955"/>
            <a:ext cx="5483740" cy="865106"/>
          </a:xfrm>
        </p:spPr>
        <p:txBody>
          <a:bodyPr/>
          <a:lstStyle/>
          <a:p>
            <a:r>
              <a:rPr lang="en-IN" dirty="0"/>
              <a:t>RFM Segmentation</a:t>
            </a:r>
            <a:br>
              <a:rPr lang="en-IN" dirty="0"/>
            </a:br>
            <a:r>
              <a:rPr lang="en-IN" dirty="0"/>
              <a:t>on recency</a:t>
            </a:r>
          </a:p>
        </p:txBody>
      </p:sp>
      <p:sp>
        <p:nvSpPr>
          <p:cNvPr id="7" name="Text Placeholder 6">
            <a:extLst>
              <a:ext uri="{FF2B5EF4-FFF2-40B4-BE49-F238E27FC236}">
                <a16:creationId xmlns:a16="http://schemas.microsoft.com/office/drawing/2014/main" xmlns="" id="{166C8D35-AFDA-4CC3-939A-4D203F3D0029}"/>
              </a:ext>
            </a:extLst>
          </p:cNvPr>
          <p:cNvSpPr>
            <a:spLocks noGrp="1"/>
          </p:cNvSpPr>
          <p:nvPr>
            <p:ph type="body" sz="quarter" idx="19"/>
          </p:nvPr>
        </p:nvSpPr>
        <p:spPr>
          <a:xfrm>
            <a:off x="2813140" y="3211155"/>
            <a:ext cx="2085792" cy="274650"/>
          </a:xfrm>
        </p:spPr>
        <p:txBody>
          <a:bodyPr/>
          <a:lstStyle/>
          <a:p>
            <a:r>
              <a:rPr lang="en-IN" dirty="0"/>
              <a:t>INACTIVE</a:t>
            </a:r>
          </a:p>
        </p:txBody>
      </p:sp>
      <p:sp>
        <p:nvSpPr>
          <p:cNvPr id="8" name="Text Placeholder 7">
            <a:extLst>
              <a:ext uri="{FF2B5EF4-FFF2-40B4-BE49-F238E27FC236}">
                <a16:creationId xmlns:a16="http://schemas.microsoft.com/office/drawing/2014/main" xmlns="" id="{FD0956FC-8BA2-4F31-B030-996223BC637D}"/>
              </a:ext>
            </a:extLst>
          </p:cNvPr>
          <p:cNvSpPr>
            <a:spLocks noGrp="1"/>
          </p:cNvSpPr>
          <p:nvPr>
            <p:ph type="body" sz="quarter" idx="20"/>
          </p:nvPr>
        </p:nvSpPr>
        <p:spPr/>
        <p:txBody>
          <a:bodyPr/>
          <a:lstStyle/>
          <a:p>
            <a:r>
              <a:rPr lang="en-IN" b="0" i="0" dirty="0">
                <a:effectLst/>
                <a:latin typeface="Helvetica Neue"/>
              </a:rPr>
              <a:t>Recency(</a:t>
            </a:r>
            <a:r>
              <a:rPr lang="en-IN" b="0" i="0" dirty="0" err="1">
                <a:effectLst/>
                <a:latin typeface="Helvetica Neue"/>
              </a:rPr>
              <a:t>i</a:t>
            </a:r>
            <a:r>
              <a:rPr lang="en-IN" b="0" i="0" dirty="0">
                <a:effectLst/>
                <a:latin typeface="Helvetica Neue"/>
              </a:rPr>
              <a:t>) ≥ Third quartile (Q3) of total Time period</a:t>
            </a:r>
            <a:endParaRPr lang="en-IN" dirty="0"/>
          </a:p>
        </p:txBody>
      </p:sp>
      <p:sp>
        <p:nvSpPr>
          <p:cNvPr id="9" name="Text Placeholder 8">
            <a:extLst>
              <a:ext uri="{FF2B5EF4-FFF2-40B4-BE49-F238E27FC236}">
                <a16:creationId xmlns:a16="http://schemas.microsoft.com/office/drawing/2014/main" xmlns="" id="{BBBDA80C-EAB8-4FD4-A004-0D42E0B22F6F}"/>
              </a:ext>
            </a:extLst>
          </p:cNvPr>
          <p:cNvSpPr>
            <a:spLocks noGrp="1"/>
          </p:cNvSpPr>
          <p:nvPr>
            <p:ph type="body" sz="quarter" idx="21"/>
          </p:nvPr>
        </p:nvSpPr>
        <p:spPr>
          <a:xfrm>
            <a:off x="6991231" y="3154350"/>
            <a:ext cx="2085792" cy="274650"/>
          </a:xfrm>
        </p:spPr>
        <p:txBody>
          <a:bodyPr/>
          <a:lstStyle/>
          <a:p>
            <a:r>
              <a:rPr lang="en-IN" dirty="0"/>
              <a:t>HOT</a:t>
            </a:r>
          </a:p>
        </p:txBody>
      </p:sp>
      <p:sp>
        <p:nvSpPr>
          <p:cNvPr id="10" name="Text Placeholder 9">
            <a:extLst>
              <a:ext uri="{FF2B5EF4-FFF2-40B4-BE49-F238E27FC236}">
                <a16:creationId xmlns:a16="http://schemas.microsoft.com/office/drawing/2014/main" xmlns="" id="{69F1AE27-9308-4AE8-A4E6-9FEBD32802DF}"/>
              </a:ext>
            </a:extLst>
          </p:cNvPr>
          <p:cNvSpPr>
            <a:spLocks noGrp="1"/>
          </p:cNvSpPr>
          <p:nvPr>
            <p:ph type="body" sz="quarter" idx="22"/>
          </p:nvPr>
        </p:nvSpPr>
        <p:spPr/>
        <p:txBody>
          <a:bodyPr/>
          <a:lstStyle/>
          <a:p>
            <a:r>
              <a:rPr lang="en-IN" b="0" i="0" dirty="0">
                <a:effectLst/>
                <a:latin typeface="Helvetica Neue"/>
              </a:rPr>
              <a:t>Recency(</a:t>
            </a:r>
            <a:r>
              <a:rPr lang="en-IN" b="0" i="0" dirty="0" err="1">
                <a:effectLst/>
                <a:latin typeface="Helvetica Neue"/>
              </a:rPr>
              <a:t>i</a:t>
            </a:r>
            <a:r>
              <a:rPr lang="en-IN" b="0" i="0" dirty="0">
                <a:effectLst/>
                <a:latin typeface="Helvetica Neue"/>
              </a:rPr>
              <a:t>) ≥ Second quartile (Q2) of total Time period &lt; Third quartile (Q3) of total Time period</a:t>
            </a:r>
            <a:endParaRPr lang="en-IN" dirty="0"/>
          </a:p>
        </p:txBody>
      </p:sp>
      <p:sp>
        <p:nvSpPr>
          <p:cNvPr id="11" name="Text Placeholder 10">
            <a:extLst>
              <a:ext uri="{FF2B5EF4-FFF2-40B4-BE49-F238E27FC236}">
                <a16:creationId xmlns:a16="http://schemas.microsoft.com/office/drawing/2014/main" xmlns="" id="{F34888B6-3E96-4769-9938-638F1CD8C635}"/>
              </a:ext>
            </a:extLst>
          </p:cNvPr>
          <p:cNvSpPr>
            <a:spLocks noGrp="1"/>
          </p:cNvSpPr>
          <p:nvPr>
            <p:ph type="body" sz="quarter" idx="23"/>
          </p:nvPr>
        </p:nvSpPr>
        <p:spPr>
          <a:xfrm>
            <a:off x="4861079" y="3180168"/>
            <a:ext cx="2085792" cy="274650"/>
          </a:xfrm>
        </p:spPr>
        <p:txBody>
          <a:bodyPr/>
          <a:lstStyle/>
          <a:p>
            <a:r>
              <a:rPr lang="en-IN" dirty="0"/>
              <a:t>COLD</a:t>
            </a:r>
          </a:p>
        </p:txBody>
      </p:sp>
      <p:sp>
        <p:nvSpPr>
          <p:cNvPr id="12" name="Text Placeholder 11">
            <a:extLst>
              <a:ext uri="{FF2B5EF4-FFF2-40B4-BE49-F238E27FC236}">
                <a16:creationId xmlns:a16="http://schemas.microsoft.com/office/drawing/2014/main" xmlns="" id="{152EAB06-6E8C-4009-A9D4-61ADB9205AA6}"/>
              </a:ext>
            </a:extLst>
          </p:cNvPr>
          <p:cNvSpPr>
            <a:spLocks noGrp="1"/>
          </p:cNvSpPr>
          <p:nvPr>
            <p:ph type="body" sz="quarter" idx="24"/>
          </p:nvPr>
        </p:nvSpPr>
        <p:spPr/>
        <p:txBody>
          <a:bodyPr/>
          <a:lstStyle/>
          <a:p>
            <a:r>
              <a:rPr lang="en-IN" b="0" i="0" dirty="0">
                <a:effectLst/>
                <a:latin typeface="Helvetica Neue"/>
              </a:rPr>
              <a:t> Recency(</a:t>
            </a:r>
            <a:r>
              <a:rPr lang="en-IN" b="0" i="0" dirty="0" err="1">
                <a:effectLst/>
                <a:latin typeface="Helvetica Neue"/>
              </a:rPr>
              <a:t>i</a:t>
            </a:r>
            <a:r>
              <a:rPr lang="en-IN" b="0" i="0" dirty="0">
                <a:effectLst/>
                <a:latin typeface="Helvetica Neue"/>
              </a:rPr>
              <a:t>) ≥ First quartile (Q1) of total Time period &lt; Second quartile (Q2) of total Time period</a:t>
            </a:r>
            <a:endParaRPr lang="en-IN" dirty="0"/>
          </a:p>
        </p:txBody>
      </p:sp>
      <p:sp>
        <p:nvSpPr>
          <p:cNvPr id="13" name="Text Placeholder 12">
            <a:extLst>
              <a:ext uri="{FF2B5EF4-FFF2-40B4-BE49-F238E27FC236}">
                <a16:creationId xmlns:a16="http://schemas.microsoft.com/office/drawing/2014/main" xmlns="" id="{D7703762-478C-4953-B7B6-CEC8C71E239C}"/>
              </a:ext>
            </a:extLst>
          </p:cNvPr>
          <p:cNvSpPr>
            <a:spLocks noGrp="1"/>
          </p:cNvSpPr>
          <p:nvPr>
            <p:ph type="body" sz="quarter" idx="25"/>
          </p:nvPr>
        </p:nvSpPr>
        <p:spPr>
          <a:xfrm>
            <a:off x="9121384" y="3211155"/>
            <a:ext cx="2085792" cy="274650"/>
          </a:xfrm>
        </p:spPr>
        <p:txBody>
          <a:bodyPr/>
          <a:lstStyle/>
          <a:p>
            <a:r>
              <a:rPr lang="en-IN" dirty="0"/>
              <a:t>ACTIVE</a:t>
            </a:r>
          </a:p>
        </p:txBody>
      </p:sp>
      <p:sp>
        <p:nvSpPr>
          <p:cNvPr id="14" name="Text Placeholder 13">
            <a:extLst>
              <a:ext uri="{FF2B5EF4-FFF2-40B4-BE49-F238E27FC236}">
                <a16:creationId xmlns:a16="http://schemas.microsoft.com/office/drawing/2014/main" xmlns="" id="{8FCB5817-EF95-44C7-8AAC-987100230CA5}"/>
              </a:ext>
            </a:extLst>
          </p:cNvPr>
          <p:cNvSpPr>
            <a:spLocks noGrp="1"/>
          </p:cNvSpPr>
          <p:nvPr>
            <p:ph type="body" sz="quarter" idx="26"/>
          </p:nvPr>
        </p:nvSpPr>
        <p:spPr/>
        <p:txBody>
          <a:bodyPr/>
          <a:lstStyle/>
          <a:p>
            <a:r>
              <a:rPr lang="en-IN" b="0" i="0" dirty="0">
                <a:effectLst/>
                <a:latin typeface="Helvetica Neue"/>
              </a:rPr>
              <a:t>Recency(</a:t>
            </a:r>
            <a:r>
              <a:rPr lang="en-IN" b="0" i="0" dirty="0" err="1">
                <a:effectLst/>
                <a:latin typeface="Helvetica Neue"/>
              </a:rPr>
              <a:t>i</a:t>
            </a:r>
            <a:r>
              <a:rPr lang="en-IN" b="0" i="0" dirty="0">
                <a:effectLst/>
                <a:latin typeface="Helvetica Neue"/>
              </a:rPr>
              <a:t>) &lt; First quartile (Q1) of total Time period</a:t>
            </a:r>
            <a:endParaRPr lang="en-IN" dirty="0"/>
          </a:p>
        </p:txBody>
      </p:sp>
      <p:sp>
        <p:nvSpPr>
          <p:cNvPr id="15" name="Footer Placeholder 14">
            <a:extLst>
              <a:ext uri="{FF2B5EF4-FFF2-40B4-BE49-F238E27FC236}">
                <a16:creationId xmlns:a16="http://schemas.microsoft.com/office/drawing/2014/main" xmlns="" id="{779AE43A-B013-4929-875A-15EE4142BD98}"/>
              </a:ext>
            </a:extLst>
          </p:cNvPr>
          <p:cNvSpPr>
            <a:spLocks noGrp="1"/>
          </p:cNvSpPr>
          <p:nvPr>
            <p:ph type="ftr" sz="quarter" idx="3"/>
          </p:nvPr>
        </p:nvSpPr>
        <p:spPr/>
        <p:txBody>
          <a:bodyPr/>
          <a:lstStyle/>
          <a:p>
            <a:r>
              <a:rPr lang="en-US" dirty="0"/>
              <a:t>Customer Segmentation</a:t>
            </a:r>
          </a:p>
        </p:txBody>
      </p:sp>
      <p:sp>
        <p:nvSpPr>
          <p:cNvPr id="16" name="Slide Number Placeholder 15">
            <a:extLst>
              <a:ext uri="{FF2B5EF4-FFF2-40B4-BE49-F238E27FC236}">
                <a16:creationId xmlns:a16="http://schemas.microsoft.com/office/drawing/2014/main" xmlns="" id="{75A9A13B-9462-4948-BE86-1CD8ADB98DE1}"/>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17" name="Date Placeholder 16">
            <a:extLst>
              <a:ext uri="{FF2B5EF4-FFF2-40B4-BE49-F238E27FC236}">
                <a16:creationId xmlns:a16="http://schemas.microsoft.com/office/drawing/2014/main" xmlns="" id="{091AF749-9A46-4CF8-A206-3AB3878A2B3D}"/>
              </a:ext>
            </a:extLst>
          </p:cNvPr>
          <p:cNvSpPr>
            <a:spLocks noGrp="1"/>
          </p:cNvSpPr>
          <p:nvPr>
            <p:ph type="dt" sz="half" idx="2"/>
          </p:nvPr>
        </p:nvSpPr>
        <p:spPr/>
        <p:txBody>
          <a:bodyPr/>
          <a:lstStyle/>
          <a:p>
            <a:r>
              <a:rPr lang="en-US" dirty="0"/>
              <a:t>August 7, 2021</a:t>
            </a:r>
          </a:p>
        </p:txBody>
      </p:sp>
      <p:sp>
        <p:nvSpPr>
          <p:cNvPr id="20" name="TextBox 19">
            <a:extLst>
              <a:ext uri="{FF2B5EF4-FFF2-40B4-BE49-F238E27FC236}">
                <a16:creationId xmlns:a16="http://schemas.microsoft.com/office/drawing/2014/main" xmlns="" id="{45840D2F-906F-4BAE-A717-DB58923952E4}"/>
              </a:ext>
            </a:extLst>
          </p:cNvPr>
          <p:cNvSpPr txBox="1"/>
          <p:nvPr/>
        </p:nvSpPr>
        <p:spPr>
          <a:xfrm>
            <a:off x="399495" y="2263806"/>
            <a:ext cx="2101802" cy="2585323"/>
          </a:xfrm>
          <a:prstGeom prst="rect">
            <a:avLst/>
          </a:prstGeom>
          <a:noFill/>
        </p:spPr>
        <p:txBody>
          <a:bodyPr wrap="square" rtlCol="0">
            <a:spAutoFit/>
          </a:bodyPr>
          <a:lstStyle/>
          <a:p>
            <a:r>
              <a:rPr lang="en-IN" dirty="0">
                <a:solidFill>
                  <a:schemeClr val="bg1"/>
                </a:solidFill>
              </a:rPr>
              <a:t>The timeline of the data was split into four main segments. Each segment is 1/4 of the total time span of the data. We have defined the following Recency-segments:</a:t>
            </a:r>
          </a:p>
        </p:txBody>
      </p:sp>
    </p:spTree>
    <p:extLst>
      <p:ext uri="{BB962C8B-B14F-4D97-AF65-F5344CB8AC3E}">
        <p14:creationId xmlns:p14="http://schemas.microsoft.com/office/powerpoint/2010/main" val="3724038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xmlns="" id="{33E47C41-D39A-4245-A7A3-ED0AB8507FA4}"/>
              </a:ext>
            </a:extLst>
          </p:cNvPr>
          <p:cNvSpPr>
            <a:spLocks noGrp="1"/>
          </p:cNvSpPr>
          <p:nvPr>
            <p:ph type="title"/>
          </p:nvPr>
        </p:nvSpPr>
        <p:spPr>
          <a:xfrm>
            <a:off x="4701326" y="876109"/>
            <a:ext cx="5863102" cy="714629"/>
          </a:xfrm>
        </p:spPr>
        <p:txBody>
          <a:bodyPr/>
          <a:lstStyle/>
          <a:p>
            <a:r>
              <a:rPr lang="en-US" dirty="0" err="1"/>
              <a:t>RFm</a:t>
            </a:r>
            <a:r>
              <a:rPr lang="en-US" dirty="0"/>
              <a:t> SUB-Segmentation</a:t>
            </a:r>
          </a:p>
        </p:txBody>
      </p:sp>
      <p:sp>
        <p:nvSpPr>
          <p:cNvPr id="51" name="Text Placeholder 50">
            <a:extLst>
              <a:ext uri="{FF2B5EF4-FFF2-40B4-BE49-F238E27FC236}">
                <a16:creationId xmlns:a16="http://schemas.microsoft.com/office/drawing/2014/main" xmlns="" id="{1FD9BD1C-061E-444C-9C04-891206C401D9}"/>
              </a:ext>
            </a:extLst>
          </p:cNvPr>
          <p:cNvSpPr>
            <a:spLocks noGrp="1"/>
          </p:cNvSpPr>
          <p:nvPr>
            <p:ph type="body" sz="quarter" idx="23"/>
          </p:nvPr>
        </p:nvSpPr>
        <p:spPr>
          <a:xfrm>
            <a:off x="251403" y="2263806"/>
            <a:ext cx="9416379" cy="3542190"/>
          </a:xfrm>
        </p:spPr>
        <p:txBody>
          <a:bodyPr/>
          <a:lstStyle/>
          <a:p>
            <a:pPr algn="l"/>
            <a:r>
              <a:rPr lang="en-IN" sz="1800" b="0" i="0" dirty="0">
                <a:solidFill>
                  <a:srgbClr val="C9D1D9"/>
                </a:solidFill>
                <a:effectLst/>
                <a:latin typeface="-apple-system"/>
              </a:rPr>
              <a:t>In a second step the total purchase amount of a customer was sorted to either, higher than the median total purchase amount or lower. Doing so produces two classes:</a:t>
            </a:r>
          </a:p>
          <a:p>
            <a:pPr algn="l">
              <a:buFont typeface="Arial" panose="020B0604020202020204" pitchFamily="34" charset="0"/>
              <a:buChar char="•"/>
            </a:pPr>
            <a:r>
              <a:rPr lang="en-IN" sz="1800" b="0" i="0" dirty="0">
                <a:solidFill>
                  <a:srgbClr val="C9D1D9"/>
                </a:solidFill>
                <a:effectLst/>
                <a:latin typeface="-apple-system"/>
              </a:rPr>
              <a:t>Low</a:t>
            </a:r>
          </a:p>
          <a:p>
            <a:pPr algn="l">
              <a:buFont typeface="Arial" panose="020B0604020202020204" pitchFamily="34" charset="0"/>
              <a:buChar char="•"/>
            </a:pPr>
            <a:r>
              <a:rPr lang="en-IN" sz="1800" b="0" i="0" dirty="0">
                <a:solidFill>
                  <a:srgbClr val="C9D1D9"/>
                </a:solidFill>
                <a:effectLst/>
                <a:latin typeface="-apple-system"/>
              </a:rPr>
              <a:t>High</a:t>
            </a:r>
          </a:p>
          <a:p>
            <a:pPr algn="l"/>
            <a:r>
              <a:rPr lang="en-IN" sz="1800" b="0" i="0" dirty="0">
                <a:solidFill>
                  <a:srgbClr val="C9D1D9"/>
                </a:solidFill>
                <a:effectLst/>
                <a:latin typeface="-apple-system"/>
              </a:rPr>
              <a:t>The two classes were combined for each customer to a sub-segment. The distribution can be made visible in a tree map or waffle chart. </a:t>
            </a:r>
          </a:p>
          <a:p>
            <a:endParaRPr lang="en-ZA" dirty="0"/>
          </a:p>
        </p:txBody>
      </p:sp>
      <p:sp>
        <p:nvSpPr>
          <p:cNvPr id="3" name="Footer Placeholder 2">
            <a:extLst>
              <a:ext uri="{FF2B5EF4-FFF2-40B4-BE49-F238E27FC236}">
                <a16:creationId xmlns:a16="http://schemas.microsoft.com/office/drawing/2014/main" xmlns="" id="{CA25CFF5-858C-4164-9FC5-90CD21240E7E}"/>
              </a:ext>
            </a:extLst>
          </p:cNvPr>
          <p:cNvSpPr>
            <a:spLocks noGrp="1"/>
          </p:cNvSpPr>
          <p:nvPr>
            <p:ph type="ftr" sz="quarter" idx="3"/>
          </p:nvPr>
        </p:nvSpPr>
        <p:spPr>
          <a:xfrm rot="5400000">
            <a:off x="10541127" y="1408176"/>
            <a:ext cx="2770499" cy="365125"/>
          </a:xfrm>
        </p:spPr>
        <p:txBody>
          <a:bodyPr/>
          <a:lstStyle/>
          <a:p>
            <a:r>
              <a:rPr lang="en-US" dirty="0"/>
              <a:t>Customer Segmentation</a:t>
            </a:r>
          </a:p>
        </p:txBody>
      </p:sp>
      <p:sp>
        <p:nvSpPr>
          <p:cNvPr id="4" name="Slide Number Placeholder 3">
            <a:extLst>
              <a:ext uri="{FF2B5EF4-FFF2-40B4-BE49-F238E27FC236}">
                <a16:creationId xmlns:a16="http://schemas.microsoft.com/office/drawing/2014/main" xmlns=""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sp>
        <p:nvSpPr>
          <p:cNvPr id="347" name="Date Placeholder 346">
            <a:extLst>
              <a:ext uri="{FF2B5EF4-FFF2-40B4-BE49-F238E27FC236}">
                <a16:creationId xmlns:a16="http://schemas.microsoft.com/office/drawing/2014/main" xmlns="" id="{02F3D276-B9E7-4EE4-929B-A726A0D5DC42}"/>
              </a:ext>
            </a:extLst>
          </p:cNvPr>
          <p:cNvSpPr>
            <a:spLocks noGrp="1"/>
          </p:cNvSpPr>
          <p:nvPr>
            <p:ph type="dt" sz="half" idx="2"/>
          </p:nvPr>
        </p:nvSpPr>
        <p:spPr>
          <a:xfrm rot="5400000">
            <a:off x="10595991" y="5074920"/>
            <a:ext cx="2647667" cy="365125"/>
          </a:xfrm>
        </p:spPr>
        <p:txBody>
          <a:bodyPr/>
          <a:lstStyle/>
          <a:p>
            <a:r>
              <a:rPr lang="en-US" dirty="0"/>
              <a:t>August 7, 2021</a:t>
            </a:r>
          </a:p>
        </p:txBody>
      </p:sp>
    </p:spTree>
    <p:extLst>
      <p:ext uri="{BB962C8B-B14F-4D97-AF65-F5344CB8AC3E}">
        <p14:creationId xmlns:p14="http://schemas.microsoft.com/office/powerpoint/2010/main" val="1423613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7A0F9D-2B46-4F55-AFEA-77D44B4B067B}"/>
              </a:ext>
            </a:extLst>
          </p:cNvPr>
          <p:cNvSpPr>
            <a:spLocks noGrp="1"/>
          </p:cNvSpPr>
          <p:nvPr>
            <p:ph type="title"/>
          </p:nvPr>
        </p:nvSpPr>
        <p:spPr>
          <a:xfrm>
            <a:off x="193153" y="289889"/>
            <a:ext cx="9865246" cy="579245"/>
          </a:xfrm>
        </p:spPr>
        <p:txBody>
          <a:bodyPr/>
          <a:lstStyle/>
          <a:p>
            <a:r>
              <a:rPr lang="en-IN" dirty="0"/>
              <a:t>Waffle charts for sub-segmentation</a:t>
            </a:r>
          </a:p>
        </p:txBody>
      </p:sp>
      <p:sp>
        <p:nvSpPr>
          <p:cNvPr id="9" name="Footer Placeholder 8">
            <a:extLst>
              <a:ext uri="{FF2B5EF4-FFF2-40B4-BE49-F238E27FC236}">
                <a16:creationId xmlns:a16="http://schemas.microsoft.com/office/drawing/2014/main" xmlns="" id="{3893871D-CA36-46CD-B36E-DEEFA3AFBF68}"/>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C001359D-6217-42DA-9C44-FC93145655F6}"/>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sp>
        <p:nvSpPr>
          <p:cNvPr id="11" name="Date Placeholder 10">
            <a:extLst>
              <a:ext uri="{FF2B5EF4-FFF2-40B4-BE49-F238E27FC236}">
                <a16:creationId xmlns:a16="http://schemas.microsoft.com/office/drawing/2014/main" xmlns="" id="{EA006153-3298-4B87-BA94-7C8EEC0D1D01}"/>
              </a:ext>
            </a:extLst>
          </p:cNvPr>
          <p:cNvSpPr>
            <a:spLocks noGrp="1"/>
          </p:cNvSpPr>
          <p:nvPr>
            <p:ph type="dt" sz="half" idx="2"/>
          </p:nvPr>
        </p:nvSpPr>
        <p:spPr/>
        <p:txBody>
          <a:bodyPr/>
          <a:lstStyle/>
          <a:p>
            <a:r>
              <a:rPr lang="en-US" dirty="0"/>
              <a:t>August 7, 2021</a:t>
            </a:r>
          </a:p>
        </p:txBody>
      </p:sp>
      <p:pic>
        <p:nvPicPr>
          <p:cNvPr id="13" name="Picture 12">
            <a:extLst>
              <a:ext uri="{FF2B5EF4-FFF2-40B4-BE49-F238E27FC236}">
                <a16:creationId xmlns:a16="http://schemas.microsoft.com/office/drawing/2014/main" xmlns="" id="{21CA2D95-1C99-40CC-8506-E306FBF99C43}"/>
              </a:ext>
            </a:extLst>
          </p:cNvPr>
          <p:cNvPicPr>
            <a:picLocks noChangeAspect="1"/>
          </p:cNvPicPr>
          <p:nvPr/>
        </p:nvPicPr>
        <p:blipFill>
          <a:blip r:embed="rId2"/>
          <a:stretch>
            <a:fillRect/>
          </a:stretch>
        </p:blipFill>
        <p:spPr>
          <a:xfrm>
            <a:off x="261844" y="1056303"/>
            <a:ext cx="5400675" cy="2028825"/>
          </a:xfrm>
          <a:prstGeom prst="rect">
            <a:avLst/>
          </a:prstGeom>
        </p:spPr>
      </p:pic>
      <p:pic>
        <p:nvPicPr>
          <p:cNvPr id="15" name="Picture 14">
            <a:extLst>
              <a:ext uri="{FF2B5EF4-FFF2-40B4-BE49-F238E27FC236}">
                <a16:creationId xmlns:a16="http://schemas.microsoft.com/office/drawing/2014/main" xmlns="" id="{DCE3F0F5-9086-420C-8226-D16DF921E35B}"/>
              </a:ext>
            </a:extLst>
          </p:cNvPr>
          <p:cNvPicPr>
            <a:picLocks noChangeAspect="1"/>
          </p:cNvPicPr>
          <p:nvPr/>
        </p:nvPicPr>
        <p:blipFill>
          <a:blip r:embed="rId3"/>
          <a:stretch>
            <a:fillRect/>
          </a:stretch>
        </p:blipFill>
        <p:spPr>
          <a:xfrm>
            <a:off x="5993304" y="1040729"/>
            <a:ext cx="5419725" cy="2124075"/>
          </a:xfrm>
          <a:prstGeom prst="rect">
            <a:avLst/>
          </a:prstGeom>
        </p:spPr>
      </p:pic>
      <p:pic>
        <p:nvPicPr>
          <p:cNvPr id="17" name="Picture 16">
            <a:extLst>
              <a:ext uri="{FF2B5EF4-FFF2-40B4-BE49-F238E27FC236}">
                <a16:creationId xmlns:a16="http://schemas.microsoft.com/office/drawing/2014/main" xmlns="" id="{544EE00E-3DCE-42FE-891A-CAB69A6D1CC5}"/>
              </a:ext>
            </a:extLst>
          </p:cNvPr>
          <p:cNvPicPr>
            <a:picLocks noChangeAspect="1"/>
          </p:cNvPicPr>
          <p:nvPr/>
        </p:nvPicPr>
        <p:blipFill>
          <a:blip r:embed="rId4"/>
          <a:stretch>
            <a:fillRect/>
          </a:stretch>
        </p:blipFill>
        <p:spPr>
          <a:xfrm>
            <a:off x="3131041" y="3582372"/>
            <a:ext cx="5572125" cy="2219325"/>
          </a:xfrm>
          <a:prstGeom prst="rect">
            <a:avLst/>
          </a:prstGeom>
        </p:spPr>
      </p:pic>
    </p:spTree>
    <p:extLst>
      <p:ext uri="{BB962C8B-B14F-4D97-AF65-F5344CB8AC3E}">
        <p14:creationId xmlns:p14="http://schemas.microsoft.com/office/powerpoint/2010/main" val="4232023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4763A2-B3CB-4B4E-B1EB-2A29C698E5C7}"/>
              </a:ext>
            </a:extLst>
          </p:cNvPr>
          <p:cNvSpPr>
            <a:spLocks noGrp="1"/>
          </p:cNvSpPr>
          <p:nvPr>
            <p:ph type="title"/>
          </p:nvPr>
        </p:nvSpPr>
        <p:spPr>
          <a:xfrm>
            <a:off x="246420" y="138969"/>
            <a:ext cx="5424988" cy="579245"/>
          </a:xfrm>
        </p:spPr>
        <p:txBody>
          <a:bodyPr/>
          <a:lstStyle/>
          <a:p>
            <a:r>
              <a:rPr lang="en-IN" dirty="0" err="1"/>
              <a:t>Rfm</a:t>
            </a:r>
            <a:r>
              <a:rPr lang="en-IN" dirty="0"/>
              <a:t> analysis-</a:t>
            </a:r>
          </a:p>
        </p:txBody>
      </p:sp>
      <p:sp>
        <p:nvSpPr>
          <p:cNvPr id="9" name="Footer Placeholder 8">
            <a:extLst>
              <a:ext uri="{FF2B5EF4-FFF2-40B4-BE49-F238E27FC236}">
                <a16:creationId xmlns:a16="http://schemas.microsoft.com/office/drawing/2014/main" xmlns="" id="{9395CA02-8F7F-49BA-9B8A-973A48C02648}"/>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6003CEFC-1389-406B-B0DB-A289F851F443}"/>
              </a:ext>
            </a:extLst>
          </p:cNvPr>
          <p:cNvSpPr>
            <a:spLocks noGrp="1"/>
          </p:cNvSpPr>
          <p:nvPr>
            <p:ph type="sldNum" sz="quarter" idx="4"/>
          </p:nvPr>
        </p:nvSpPr>
        <p:spPr/>
        <p:txBody>
          <a:bodyPr/>
          <a:lstStyle/>
          <a:p>
            <a:pPr>
              <a:defRPr/>
            </a:pPr>
            <a:fld id="{8D1FC6F8-0BCD-47E9-9C64-690771D9C143}" type="slidenum">
              <a:rPr lang="en-US" smtClean="0"/>
              <a:pPr>
                <a:defRPr/>
              </a:pPr>
              <a:t>18</a:t>
            </a:fld>
            <a:endParaRPr lang="en-US" dirty="0"/>
          </a:p>
        </p:txBody>
      </p:sp>
      <p:sp>
        <p:nvSpPr>
          <p:cNvPr id="11" name="Date Placeholder 10">
            <a:extLst>
              <a:ext uri="{FF2B5EF4-FFF2-40B4-BE49-F238E27FC236}">
                <a16:creationId xmlns:a16="http://schemas.microsoft.com/office/drawing/2014/main" xmlns="" id="{0967FBAC-6820-4D86-9419-37160AA546C2}"/>
              </a:ext>
            </a:extLst>
          </p:cNvPr>
          <p:cNvSpPr>
            <a:spLocks noGrp="1"/>
          </p:cNvSpPr>
          <p:nvPr>
            <p:ph type="dt" sz="half" idx="2"/>
          </p:nvPr>
        </p:nvSpPr>
        <p:spPr/>
        <p:txBody>
          <a:bodyPr/>
          <a:lstStyle/>
          <a:p>
            <a:r>
              <a:rPr lang="en-US" dirty="0"/>
              <a:t>August 7, 2021</a:t>
            </a:r>
          </a:p>
        </p:txBody>
      </p:sp>
      <p:sp>
        <p:nvSpPr>
          <p:cNvPr id="12" name="TextBox 11">
            <a:extLst>
              <a:ext uri="{FF2B5EF4-FFF2-40B4-BE49-F238E27FC236}">
                <a16:creationId xmlns:a16="http://schemas.microsoft.com/office/drawing/2014/main" xmlns="" id="{AFE952FF-8115-48AD-8BE5-303FE3A910B0}"/>
              </a:ext>
            </a:extLst>
          </p:cNvPr>
          <p:cNvSpPr txBox="1"/>
          <p:nvPr/>
        </p:nvSpPr>
        <p:spPr>
          <a:xfrm>
            <a:off x="363984" y="834501"/>
            <a:ext cx="11301274" cy="5078313"/>
          </a:xfrm>
          <a:prstGeom prst="rect">
            <a:avLst/>
          </a:prstGeom>
          <a:noFill/>
        </p:spPr>
        <p:txBody>
          <a:bodyPr wrap="square" rtlCol="0">
            <a:spAutoFit/>
          </a:bodyPr>
          <a:lstStyle/>
          <a:p>
            <a:r>
              <a:rPr lang="en-IN" dirty="0">
                <a:solidFill>
                  <a:schemeClr val="bg1"/>
                </a:solidFill>
              </a:rPr>
              <a:t>The RFM analysis is another way to segment customers in order to develop marketing strategies. The three used metrics Recency, Frequency and Monetary lead to a combined individual classification. With this classification also an appropriate proposed marketing strategy will be developed. The number of the sub-segments which is created in this process is arbitrary and might not be in line with an underlying clustering as it appears in the data. </a:t>
            </a:r>
          </a:p>
          <a:p>
            <a:endParaRPr lang="en-IN" dirty="0">
              <a:solidFill>
                <a:schemeClr val="bg1"/>
              </a:solidFill>
            </a:endParaRPr>
          </a:p>
          <a:p>
            <a:r>
              <a:rPr lang="en-IN" dirty="0">
                <a:solidFill>
                  <a:schemeClr val="bg1"/>
                </a:solidFill>
              </a:rPr>
              <a:t>In step one of the RFM segment process each of the labels Recency, Frequency and Monetary is individually calculated per customer. In step two, two metrics are developed:</a:t>
            </a:r>
          </a:p>
          <a:p>
            <a:pPr marL="285750" indent="-285750">
              <a:buFont typeface="Arial" panose="020B0604020202020204" pitchFamily="34" charset="0"/>
              <a:buChar char="•"/>
            </a:pPr>
            <a:r>
              <a:rPr lang="en-IN" dirty="0">
                <a:solidFill>
                  <a:schemeClr val="bg1"/>
                </a:solidFill>
              </a:rPr>
              <a:t>RFM score: A calculated value with is the product of the three scores (R-score * F-score * M-score)</a:t>
            </a:r>
          </a:p>
          <a:p>
            <a:pPr marL="285750" indent="-285750">
              <a:buFont typeface="Arial" panose="020B0604020202020204" pitchFamily="34" charset="0"/>
              <a:buChar char="•"/>
            </a:pPr>
            <a:r>
              <a:rPr lang="en-IN" dirty="0">
                <a:solidFill>
                  <a:schemeClr val="bg1"/>
                </a:solidFill>
              </a:rPr>
              <a:t>RFM segment label: A number code with is created by combining the three scores in a row (R-score , F-score &amp; M-score) In step three filter conditions based on the two metrics for customer types are defined. The segmentation process in this analysis is dealing with 7 customer types:</a:t>
            </a:r>
          </a:p>
          <a:p>
            <a:pPr marL="342900" indent="-342900">
              <a:buFont typeface="+mj-lt"/>
              <a:buAutoNum type="arabicPeriod"/>
            </a:pPr>
            <a:r>
              <a:rPr lang="en-IN" dirty="0">
                <a:solidFill>
                  <a:schemeClr val="bg1"/>
                </a:solidFill>
              </a:rPr>
              <a:t>Best Customer</a:t>
            </a:r>
          </a:p>
          <a:p>
            <a:pPr marL="342900" indent="-342900">
              <a:buFont typeface="+mj-lt"/>
              <a:buAutoNum type="arabicPeriod"/>
            </a:pPr>
            <a:r>
              <a:rPr lang="en-IN" dirty="0">
                <a:solidFill>
                  <a:schemeClr val="bg1"/>
                </a:solidFill>
              </a:rPr>
              <a:t>Big Spender</a:t>
            </a:r>
          </a:p>
          <a:p>
            <a:pPr marL="342900" indent="-342900">
              <a:buFont typeface="+mj-lt"/>
              <a:buAutoNum type="arabicPeriod"/>
            </a:pPr>
            <a:r>
              <a:rPr lang="en-IN" dirty="0">
                <a:solidFill>
                  <a:schemeClr val="bg1"/>
                </a:solidFill>
              </a:rPr>
              <a:t>Loyalist</a:t>
            </a:r>
          </a:p>
          <a:p>
            <a:pPr marL="342900" indent="-342900">
              <a:buFont typeface="+mj-lt"/>
              <a:buAutoNum type="arabicPeriod"/>
            </a:pPr>
            <a:r>
              <a:rPr lang="en-IN" dirty="0">
                <a:solidFill>
                  <a:schemeClr val="bg1"/>
                </a:solidFill>
              </a:rPr>
              <a:t>Potential Loyalist</a:t>
            </a:r>
          </a:p>
          <a:p>
            <a:pPr marL="342900" indent="-342900">
              <a:buFont typeface="+mj-lt"/>
              <a:buAutoNum type="arabicPeriod"/>
            </a:pPr>
            <a:r>
              <a:rPr lang="en-IN" dirty="0">
                <a:solidFill>
                  <a:schemeClr val="bg1"/>
                </a:solidFill>
              </a:rPr>
              <a:t>Hibernating</a:t>
            </a:r>
          </a:p>
          <a:p>
            <a:pPr marL="342900" indent="-342900">
              <a:buFont typeface="+mj-lt"/>
              <a:buAutoNum type="arabicPeriod"/>
            </a:pPr>
            <a:r>
              <a:rPr lang="en-IN" dirty="0">
                <a:solidFill>
                  <a:schemeClr val="bg1"/>
                </a:solidFill>
              </a:rPr>
              <a:t>Almost Lost</a:t>
            </a:r>
          </a:p>
          <a:p>
            <a:pPr marL="342900" indent="-342900">
              <a:buFont typeface="+mj-lt"/>
              <a:buAutoNum type="arabicPeriod"/>
            </a:pPr>
            <a:r>
              <a:rPr lang="en-IN" dirty="0">
                <a:solidFill>
                  <a:schemeClr val="bg1"/>
                </a:solidFill>
              </a:rPr>
              <a:t>Lost Customer</a:t>
            </a:r>
          </a:p>
        </p:txBody>
      </p:sp>
    </p:spTree>
    <p:extLst>
      <p:ext uri="{BB962C8B-B14F-4D97-AF65-F5344CB8AC3E}">
        <p14:creationId xmlns:p14="http://schemas.microsoft.com/office/powerpoint/2010/main" val="10051392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CDF2BC-549D-430C-A4D3-61DA421AF458}"/>
              </a:ext>
            </a:extLst>
          </p:cNvPr>
          <p:cNvSpPr>
            <a:spLocks noGrp="1"/>
          </p:cNvSpPr>
          <p:nvPr>
            <p:ph type="title"/>
          </p:nvPr>
        </p:nvSpPr>
        <p:spPr>
          <a:xfrm>
            <a:off x="255298" y="205489"/>
            <a:ext cx="5424988" cy="579245"/>
          </a:xfrm>
        </p:spPr>
        <p:txBody>
          <a:bodyPr/>
          <a:lstStyle/>
          <a:p>
            <a:r>
              <a:rPr lang="en-IN" dirty="0" err="1"/>
              <a:t>RfM</a:t>
            </a:r>
            <a:r>
              <a:rPr lang="en-IN" dirty="0"/>
              <a:t> analysis</a:t>
            </a:r>
          </a:p>
        </p:txBody>
      </p:sp>
      <p:sp>
        <p:nvSpPr>
          <p:cNvPr id="8" name="Text Placeholder 7">
            <a:extLst>
              <a:ext uri="{FF2B5EF4-FFF2-40B4-BE49-F238E27FC236}">
                <a16:creationId xmlns:a16="http://schemas.microsoft.com/office/drawing/2014/main" xmlns="" id="{09069061-2451-41BE-8375-35AAE9C4F4E1}"/>
              </a:ext>
            </a:extLst>
          </p:cNvPr>
          <p:cNvSpPr>
            <a:spLocks noGrp="1"/>
          </p:cNvSpPr>
          <p:nvPr>
            <p:ph type="body" sz="quarter" idx="17"/>
          </p:nvPr>
        </p:nvSpPr>
        <p:spPr>
          <a:xfrm>
            <a:off x="127070" y="3243071"/>
            <a:ext cx="11263721" cy="690578"/>
          </a:xfrm>
        </p:spPr>
        <p:txBody>
          <a:bodyPr/>
          <a:lstStyle/>
          <a:p>
            <a:pPr algn="l"/>
            <a:r>
              <a:rPr lang="en-IN" sz="1800" b="0" i="0" dirty="0">
                <a:solidFill>
                  <a:srgbClr val="C9D1D9"/>
                </a:solidFill>
                <a:effectLst/>
                <a:latin typeface="-apple-system"/>
              </a:rPr>
              <a:t>Based on the observed customer behaviour the appropriate marketing strategy added to a summarized list</a:t>
            </a:r>
            <a:endParaRPr lang="en-IN" sz="1800" dirty="0"/>
          </a:p>
        </p:txBody>
      </p:sp>
      <p:sp>
        <p:nvSpPr>
          <p:cNvPr id="9" name="Footer Placeholder 8">
            <a:extLst>
              <a:ext uri="{FF2B5EF4-FFF2-40B4-BE49-F238E27FC236}">
                <a16:creationId xmlns:a16="http://schemas.microsoft.com/office/drawing/2014/main" xmlns="" id="{6340AF90-ADA9-4757-A289-836D69BAB0E1}"/>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3D7AC018-18C8-4DAF-A4BE-F588BB5CA124}"/>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sp>
        <p:nvSpPr>
          <p:cNvPr id="11" name="Date Placeholder 10">
            <a:extLst>
              <a:ext uri="{FF2B5EF4-FFF2-40B4-BE49-F238E27FC236}">
                <a16:creationId xmlns:a16="http://schemas.microsoft.com/office/drawing/2014/main" xmlns="" id="{40F5BD6C-06C3-4059-BC51-8BBCD9C32A5B}"/>
              </a:ext>
            </a:extLst>
          </p:cNvPr>
          <p:cNvSpPr>
            <a:spLocks noGrp="1"/>
          </p:cNvSpPr>
          <p:nvPr>
            <p:ph type="dt" sz="half" idx="2"/>
          </p:nvPr>
        </p:nvSpPr>
        <p:spPr/>
        <p:txBody>
          <a:bodyPr/>
          <a:lstStyle/>
          <a:p>
            <a:r>
              <a:rPr lang="en-US" dirty="0"/>
              <a:t>August 7, 2021</a:t>
            </a:r>
          </a:p>
        </p:txBody>
      </p:sp>
      <p:pic>
        <p:nvPicPr>
          <p:cNvPr id="13" name="Picture 12">
            <a:extLst>
              <a:ext uri="{FF2B5EF4-FFF2-40B4-BE49-F238E27FC236}">
                <a16:creationId xmlns:a16="http://schemas.microsoft.com/office/drawing/2014/main" xmlns="" id="{B4C83923-2AF7-46BF-910F-1B41B0C58794}"/>
              </a:ext>
            </a:extLst>
          </p:cNvPr>
          <p:cNvPicPr>
            <a:picLocks noChangeAspect="1"/>
          </p:cNvPicPr>
          <p:nvPr/>
        </p:nvPicPr>
        <p:blipFill>
          <a:blip r:embed="rId2"/>
          <a:stretch>
            <a:fillRect/>
          </a:stretch>
        </p:blipFill>
        <p:spPr>
          <a:xfrm>
            <a:off x="260561" y="1132102"/>
            <a:ext cx="5419725" cy="2019300"/>
          </a:xfrm>
          <a:prstGeom prst="rect">
            <a:avLst/>
          </a:prstGeom>
        </p:spPr>
      </p:pic>
      <p:pic>
        <p:nvPicPr>
          <p:cNvPr id="15" name="Picture 14">
            <a:extLst>
              <a:ext uri="{FF2B5EF4-FFF2-40B4-BE49-F238E27FC236}">
                <a16:creationId xmlns:a16="http://schemas.microsoft.com/office/drawing/2014/main" xmlns="" id="{B3780B4C-AB2A-4839-9589-4EF44065D18B}"/>
              </a:ext>
            </a:extLst>
          </p:cNvPr>
          <p:cNvPicPr>
            <a:picLocks noChangeAspect="1"/>
          </p:cNvPicPr>
          <p:nvPr/>
        </p:nvPicPr>
        <p:blipFill>
          <a:blip r:embed="rId3"/>
          <a:stretch>
            <a:fillRect/>
          </a:stretch>
        </p:blipFill>
        <p:spPr>
          <a:xfrm>
            <a:off x="255296" y="3744833"/>
            <a:ext cx="8400432" cy="2314575"/>
          </a:xfrm>
          <a:prstGeom prst="rect">
            <a:avLst/>
          </a:prstGeom>
        </p:spPr>
      </p:pic>
    </p:spTree>
    <p:extLst>
      <p:ext uri="{BB962C8B-B14F-4D97-AF65-F5344CB8AC3E}">
        <p14:creationId xmlns:p14="http://schemas.microsoft.com/office/powerpoint/2010/main" val="282591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xmlns="" id="{3DE22AEE-5FE7-411E-BE12-05628BC028BA}"/>
              </a:ext>
            </a:extLst>
          </p:cNvPr>
          <p:cNvSpPr>
            <a:spLocks noGrp="1"/>
          </p:cNvSpPr>
          <p:nvPr>
            <p:ph type="title"/>
          </p:nvPr>
        </p:nvSpPr>
        <p:spPr>
          <a:xfrm>
            <a:off x="2612439" y="1457093"/>
            <a:ext cx="4919354" cy="667498"/>
          </a:xfrm>
        </p:spPr>
        <p:txBody>
          <a:bodyPr/>
          <a:lstStyle/>
          <a:p>
            <a:r>
              <a:rPr lang="en-US" dirty="0"/>
              <a:t>Business Problem</a:t>
            </a:r>
          </a:p>
        </p:txBody>
      </p:sp>
      <p:sp>
        <p:nvSpPr>
          <p:cNvPr id="41" name="Text Placeholder 40">
            <a:extLst>
              <a:ext uri="{FF2B5EF4-FFF2-40B4-BE49-F238E27FC236}">
                <a16:creationId xmlns:a16="http://schemas.microsoft.com/office/drawing/2014/main" xmlns="" id="{13DF91CF-444A-4959-91C5-62172E643BD0}"/>
              </a:ext>
            </a:extLst>
          </p:cNvPr>
          <p:cNvSpPr>
            <a:spLocks noGrp="1"/>
          </p:cNvSpPr>
          <p:nvPr>
            <p:ph type="body" sz="quarter" idx="22"/>
          </p:nvPr>
        </p:nvSpPr>
        <p:spPr>
          <a:xfrm>
            <a:off x="2713694" y="2207043"/>
            <a:ext cx="7058956" cy="667498"/>
          </a:xfrm>
        </p:spPr>
        <p:txBody>
          <a:bodyPr/>
          <a:lstStyle/>
          <a:p>
            <a:r>
              <a:rPr lang="en-IN" dirty="0"/>
              <a:t>Business need to focus on the right segmentation so that they can focus on that segmentation</a:t>
            </a:r>
            <a:endParaRPr lang="en-US" dirty="0"/>
          </a:p>
        </p:txBody>
      </p:sp>
      <p:sp>
        <p:nvSpPr>
          <p:cNvPr id="6" name="Footer Placeholder 5">
            <a:extLst>
              <a:ext uri="{FF2B5EF4-FFF2-40B4-BE49-F238E27FC236}">
                <a16:creationId xmlns:a16="http://schemas.microsoft.com/office/drawing/2014/main" xmlns="" id="{B1F0E6E7-FE9E-4C88-8036-BAF0835CC4D8}"/>
              </a:ext>
            </a:extLst>
          </p:cNvPr>
          <p:cNvSpPr>
            <a:spLocks noGrp="1"/>
          </p:cNvSpPr>
          <p:nvPr>
            <p:ph type="ftr" sz="quarter" idx="3"/>
          </p:nvPr>
        </p:nvSpPr>
        <p:spPr>
          <a:xfrm rot="5400000">
            <a:off x="10541127" y="1408176"/>
            <a:ext cx="2770499" cy="365125"/>
          </a:xfrm>
        </p:spPr>
        <p:txBody>
          <a:bodyPr/>
          <a:lstStyle/>
          <a:p>
            <a:r>
              <a:rPr lang="en-US" dirty="0"/>
              <a:t>Customer Segmentation</a:t>
            </a:r>
          </a:p>
        </p:txBody>
      </p:sp>
      <p:sp>
        <p:nvSpPr>
          <p:cNvPr id="7" name="Slide Number Placeholder 6">
            <a:extLst>
              <a:ext uri="{FF2B5EF4-FFF2-40B4-BE49-F238E27FC236}">
                <a16:creationId xmlns:a16="http://schemas.microsoft.com/office/drawing/2014/main" xmlns=""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76" name="Date Placeholder 75">
            <a:extLst>
              <a:ext uri="{FF2B5EF4-FFF2-40B4-BE49-F238E27FC236}">
                <a16:creationId xmlns:a16="http://schemas.microsoft.com/office/drawing/2014/main" xmlns="" id="{AA6DE5DF-92EA-4EA8-B311-E5E4A8C2A01E}"/>
              </a:ext>
            </a:extLst>
          </p:cNvPr>
          <p:cNvSpPr>
            <a:spLocks noGrp="1"/>
          </p:cNvSpPr>
          <p:nvPr>
            <p:ph type="dt" sz="half" idx="2"/>
          </p:nvPr>
        </p:nvSpPr>
        <p:spPr>
          <a:xfrm rot="5400000">
            <a:off x="10595991" y="5074920"/>
            <a:ext cx="2647667" cy="365125"/>
          </a:xfrm>
        </p:spPr>
        <p:txBody>
          <a:bodyPr/>
          <a:lstStyle/>
          <a:p>
            <a:r>
              <a:rPr lang="en-US" dirty="0"/>
              <a:t>August 7, 2021</a:t>
            </a:r>
          </a:p>
        </p:txBody>
      </p:sp>
    </p:spTree>
    <p:extLst>
      <p:ext uri="{BB962C8B-B14F-4D97-AF65-F5344CB8AC3E}">
        <p14:creationId xmlns:p14="http://schemas.microsoft.com/office/powerpoint/2010/main" val="3109501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75AAF1-8260-4BA8-8B15-204982AE2631}"/>
              </a:ext>
            </a:extLst>
          </p:cNvPr>
          <p:cNvSpPr>
            <a:spLocks noGrp="1"/>
          </p:cNvSpPr>
          <p:nvPr>
            <p:ph type="title"/>
          </p:nvPr>
        </p:nvSpPr>
        <p:spPr>
          <a:xfrm>
            <a:off x="264174" y="205489"/>
            <a:ext cx="9891879" cy="579245"/>
          </a:xfrm>
        </p:spPr>
        <p:txBody>
          <a:bodyPr/>
          <a:lstStyle/>
          <a:p>
            <a:r>
              <a:rPr lang="en-IN" dirty="0"/>
              <a:t>K-means on </a:t>
            </a:r>
            <a:r>
              <a:rPr lang="en-IN" dirty="0" err="1"/>
              <a:t>rfm</a:t>
            </a:r>
            <a:r>
              <a:rPr lang="en-IN" dirty="0"/>
              <a:t> analysis</a:t>
            </a:r>
          </a:p>
        </p:txBody>
      </p:sp>
      <p:sp>
        <p:nvSpPr>
          <p:cNvPr id="9" name="Footer Placeholder 8">
            <a:extLst>
              <a:ext uri="{FF2B5EF4-FFF2-40B4-BE49-F238E27FC236}">
                <a16:creationId xmlns:a16="http://schemas.microsoft.com/office/drawing/2014/main" xmlns="" id="{C8FD5C7A-D275-4640-BE68-BE0CCBF1DA32}"/>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BDF4B93C-617B-4385-9849-585587A63941}"/>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sp>
        <p:nvSpPr>
          <p:cNvPr id="11" name="Date Placeholder 10">
            <a:extLst>
              <a:ext uri="{FF2B5EF4-FFF2-40B4-BE49-F238E27FC236}">
                <a16:creationId xmlns:a16="http://schemas.microsoft.com/office/drawing/2014/main" xmlns="" id="{2B918C06-CBB0-4EE1-82A0-BA50DD56A705}"/>
              </a:ext>
            </a:extLst>
          </p:cNvPr>
          <p:cNvSpPr>
            <a:spLocks noGrp="1"/>
          </p:cNvSpPr>
          <p:nvPr>
            <p:ph type="dt" sz="half" idx="2"/>
          </p:nvPr>
        </p:nvSpPr>
        <p:spPr/>
        <p:txBody>
          <a:bodyPr/>
          <a:lstStyle/>
          <a:p>
            <a:r>
              <a:rPr lang="en-US" dirty="0"/>
              <a:t>August 7, 2021</a:t>
            </a:r>
          </a:p>
        </p:txBody>
      </p:sp>
      <p:sp>
        <p:nvSpPr>
          <p:cNvPr id="12" name="TextBox 11">
            <a:extLst>
              <a:ext uri="{FF2B5EF4-FFF2-40B4-BE49-F238E27FC236}">
                <a16:creationId xmlns:a16="http://schemas.microsoft.com/office/drawing/2014/main" xmlns="" id="{7856B97C-ED68-4712-B12B-4D839C22773F}"/>
              </a:ext>
            </a:extLst>
          </p:cNvPr>
          <p:cNvSpPr txBox="1"/>
          <p:nvPr/>
        </p:nvSpPr>
        <p:spPr>
          <a:xfrm>
            <a:off x="264174" y="754981"/>
            <a:ext cx="10582182" cy="2308324"/>
          </a:xfrm>
          <a:prstGeom prst="rect">
            <a:avLst/>
          </a:prstGeom>
          <a:noFill/>
        </p:spPr>
        <p:txBody>
          <a:bodyPr wrap="square" rtlCol="0">
            <a:spAutoFit/>
          </a:bodyPr>
          <a:lstStyle/>
          <a:p>
            <a:pPr algn="l"/>
            <a:endParaRPr lang="en-IN" b="1" i="0" dirty="0">
              <a:solidFill>
                <a:srgbClr val="C9D1D9"/>
              </a:solidFill>
              <a:effectLst/>
              <a:latin typeface="-apple-system"/>
            </a:endParaRPr>
          </a:p>
          <a:p>
            <a:pPr marL="285750" indent="-285750" algn="l">
              <a:buFont typeface="Arial" panose="020B0604020202020204" pitchFamily="34" charset="0"/>
              <a:buChar char="•"/>
            </a:pPr>
            <a:r>
              <a:rPr lang="en-IN" b="1" i="0" dirty="0">
                <a:solidFill>
                  <a:srgbClr val="C9D1D9"/>
                </a:solidFill>
                <a:effectLst/>
                <a:latin typeface="-apple-system"/>
              </a:rPr>
              <a:t>Evaluation of the applied RFM segmentation by comparison with ML clustering method.</a:t>
            </a:r>
            <a:endParaRPr lang="en-IN" b="0" i="0" dirty="0">
              <a:solidFill>
                <a:srgbClr val="C9D1D9"/>
              </a:solidFill>
              <a:effectLst/>
              <a:latin typeface="-apple-system"/>
            </a:endParaRPr>
          </a:p>
          <a:p>
            <a:pPr marL="285750" indent="-285750" algn="l">
              <a:buFont typeface="Arial" panose="020B0604020202020204" pitchFamily="34" charset="0"/>
              <a:buChar char="•"/>
            </a:pPr>
            <a:r>
              <a:rPr lang="en-IN" b="0" i="0" dirty="0" err="1">
                <a:solidFill>
                  <a:srgbClr val="C9D1D9"/>
                </a:solidFill>
                <a:effectLst/>
                <a:latin typeface="-apple-system"/>
              </a:rPr>
              <a:t>Sklearn</a:t>
            </a:r>
            <a:r>
              <a:rPr lang="en-IN" b="0" i="0" dirty="0">
                <a:solidFill>
                  <a:srgbClr val="C9D1D9"/>
                </a:solidFill>
                <a:effectLst/>
                <a:latin typeface="-apple-system"/>
              </a:rPr>
              <a:t> K-means algorithm is applied to find underlying segments that are different from the arbitrarily chosen RFM classes to provide a different angle of view and confidence level on the above performed segmentation.</a:t>
            </a:r>
          </a:p>
          <a:p>
            <a:pPr marL="285750" indent="-285750" algn="l">
              <a:buFont typeface="Arial" panose="020B0604020202020204" pitchFamily="34" charset="0"/>
              <a:buChar char="•"/>
            </a:pPr>
            <a:r>
              <a:rPr lang="en-IN" dirty="0">
                <a:solidFill>
                  <a:srgbClr val="C9D1D9"/>
                </a:solidFill>
                <a:latin typeface="-apple-system"/>
              </a:rPr>
              <a:t>Using elbow method, we got number of cluster=4.</a:t>
            </a:r>
            <a:r>
              <a:rPr lang="en-IN" b="0" i="0" dirty="0">
                <a:solidFill>
                  <a:srgbClr val="C9D1D9"/>
                </a:solidFill>
                <a:effectLst/>
                <a:latin typeface="-apple-system"/>
              </a:rPr>
              <a:t> When K-Means is applied for 4 clusters we can see where the borders were defined.</a:t>
            </a:r>
          </a:p>
          <a:p>
            <a:endParaRPr lang="en-IN" dirty="0"/>
          </a:p>
        </p:txBody>
      </p:sp>
      <p:pic>
        <p:nvPicPr>
          <p:cNvPr id="14" name="Picture 13">
            <a:extLst>
              <a:ext uri="{FF2B5EF4-FFF2-40B4-BE49-F238E27FC236}">
                <a16:creationId xmlns:a16="http://schemas.microsoft.com/office/drawing/2014/main" xmlns="" id="{F2589B42-5356-46AA-92B6-BEBDA83E33AB}"/>
              </a:ext>
            </a:extLst>
          </p:cNvPr>
          <p:cNvPicPr>
            <a:picLocks noChangeAspect="1"/>
          </p:cNvPicPr>
          <p:nvPr/>
        </p:nvPicPr>
        <p:blipFill>
          <a:blip r:embed="rId2"/>
          <a:stretch>
            <a:fillRect/>
          </a:stretch>
        </p:blipFill>
        <p:spPr>
          <a:xfrm>
            <a:off x="451703" y="2975988"/>
            <a:ext cx="7254114" cy="2743652"/>
          </a:xfrm>
          <a:prstGeom prst="rect">
            <a:avLst/>
          </a:prstGeom>
        </p:spPr>
      </p:pic>
    </p:spTree>
    <p:extLst>
      <p:ext uri="{BB962C8B-B14F-4D97-AF65-F5344CB8AC3E}">
        <p14:creationId xmlns:p14="http://schemas.microsoft.com/office/powerpoint/2010/main" val="29985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3A3D84-1660-411B-9332-8710B0015CE1}"/>
              </a:ext>
            </a:extLst>
          </p:cNvPr>
          <p:cNvSpPr>
            <a:spLocks noGrp="1"/>
          </p:cNvSpPr>
          <p:nvPr>
            <p:ph type="title"/>
          </p:nvPr>
        </p:nvSpPr>
        <p:spPr>
          <a:xfrm>
            <a:off x="83061" y="201631"/>
            <a:ext cx="10655359" cy="558416"/>
          </a:xfrm>
        </p:spPr>
        <p:txBody>
          <a:bodyPr/>
          <a:lstStyle/>
          <a:p>
            <a:r>
              <a:rPr lang="en-IN" b="0" i="0" dirty="0">
                <a:solidFill>
                  <a:srgbClr val="C9D1D9"/>
                </a:solidFill>
                <a:effectLst/>
                <a:latin typeface="-apple-system"/>
              </a:rPr>
              <a:t>summary table and the pie charts below visualize the new clustering</a:t>
            </a:r>
            <a:endParaRPr lang="en-IN" dirty="0"/>
          </a:p>
        </p:txBody>
      </p:sp>
      <p:sp>
        <p:nvSpPr>
          <p:cNvPr id="9" name="Footer Placeholder 8">
            <a:extLst>
              <a:ext uri="{FF2B5EF4-FFF2-40B4-BE49-F238E27FC236}">
                <a16:creationId xmlns:a16="http://schemas.microsoft.com/office/drawing/2014/main" xmlns="" id="{C86D0BF1-9B6C-41D1-BBBF-CFFB96655F0A}"/>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7ACEBAAE-D1B1-4BDF-9192-50BE628CA6E2}"/>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sp>
        <p:nvSpPr>
          <p:cNvPr id="11" name="Date Placeholder 10">
            <a:extLst>
              <a:ext uri="{FF2B5EF4-FFF2-40B4-BE49-F238E27FC236}">
                <a16:creationId xmlns:a16="http://schemas.microsoft.com/office/drawing/2014/main" xmlns="" id="{50474D25-3810-44E1-A3C6-C3AC11EFA252}"/>
              </a:ext>
            </a:extLst>
          </p:cNvPr>
          <p:cNvSpPr>
            <a:spLocks noGrp="1"/>
          </p:cNvSpPr>
          <p:nvPr>
            <p:ph type="dt" sz="half" idx="2"/>
          </p:nvPr>
        </p:nvSpPr>
        <p:spPr/>
        <p:txBody>
          <a:bodyPr/>
          <a:lstStyle/>
          <a:p>
            <a:r>
              <a:rPr lang="en-US" dirty="0"/>
              <a:t>August 7, 2021</a:t>
            </a:r>
          </a:p>
        </p:txBody>
      </p:sp>
      <p:pic>
        <p:nvPicPr>
          <p:cNvPr id="13" name="Picture 12">
            <a:extLst>
              <a:ext uri="{FF2B5EF4-FFF2-40B4-BE49-F238E27FC236}">
                <a16:creationId xmlns:a16="http://schemas.microsoft.com/office/drawing/2014/main" xmlns="" id="{28288CDA-5FC0-4978-A54B-6C24C5A121B2}"/>
              </a:ext>
            </a:extLst>
          </p:cNvPr>
          <p:cNvPicPr>
            <a:picLocks noChangeAspect="1"/>
          </p:cNvPicPr>
          <p:nvPr/>
        </p:nvPicPr>
        <p:blipFill>
          <a:blip r:embed="rId2"/>
          <a:stretch>
            <a:fillRect/>
          </a:stretch>
        </p:blipFill>
        <p:spPr>
          <a:xfrm>
            <a:off x="338230" y="1109088"/>
            <a:ext cx="4011828" cy="1866900"/>
          </a:xfrm>
          <a:prstGeom prst="rect">
            <a:avLst/>
          </a:prstGeom>
        </p:spPr>
      </p:pic>
      <p:pic>
        <p:nvPicPr>
          <p:cNvPr id="15" name="Picture 14">
            <a:extLst>
              <a:ext uri="{FF2B5EF4-FFF2-40B4-BE49-F238E27FC236}">
                <a16:creationId xmlns:a16="http://schemas.microsoft.com/office/drawing/2014/main" xmlns="" id="{7220326B-BEA4-4EA1-8200-72D1B4A2277F}"/>
              </a:ext>
            </a:extLst>
          </p:cNvPr>
          <p:cNvPicPr>
            <a:picLocks noChangeAspect="1"/>
          </p:cNvPicPr>
          <p:nvPr/>
        </p:nvPicPr>
        <p:blipFill>
          <a:blip r:embed="rId3"/>
          <a:stretch>
            <a:fillRect/>
          </a:stretch>
        </p:blipFill>
        <p:spPr>
          <a:xfrm>
            <a:off x="4751286" y="1109088"/>
            <a:ext cx="3295650" cy="2847975"/>
          </a:xfrm>
          <a:prstGeom prst="rect">
            <a:avLst/>
          </a:prstGeom>
        </p:spPr>
      </p:pic>
      <p:pic>
        <p:nvPicPr>
          <p:cNvPr id="17" name="Picture 16">
            <a:extLst>
              <a:ext uri="{FF2B5EF4-FFF2-40B4-BE49-F238E27FC236}">
                <a16:creationId xmlns:a16="http://schemas.microsoft.com/office/drawing/2014/main" xmlns="" id="{8AE76745-F126-4100-B56D-C2EE8B217742}"/>
              </a:ext>
            </a:extLst>
          </p:cNvPr>
          <p:cNvPicPr>
            <a:picLocks noChangeAspect="1"/>
          </p:cNvPicPr>
          <p:nvPr/>
        </p:nvPicPr>
        <p:blipFill>
          <a:blip r:embed="rId4"/>
          <a:stretch>
            <a:fillRect/>
          </a:stretch>
        </p:blipFill>
        <p:spPr>
          <a:xfrm>
            <a:off x="8451303" y="1109088"/>
            <a:ext cx="3190875" cy="2847974"/>
          </a:xfrm>
          <a:prstGeom prst="rect">
            <a:avLst/>
          </a:prstGeom>
        </p:spPr>
      </p:pic>
      <p:pic>
        <p:nvPicPr>
          <p:cNvPr id="19" name="Picture 18">
            <a:extLst>
              <a:ext uri="{FF2B5EF4-FFF2-40B4-BE49-F238E27FC236}">
                <a16:creationId xmlns:a16="http://schemas.microsoft.com/office/drawing/2014/main" xmlns="" id="{C7BE740C-5E96-494D-A3AF-E3ED971D6142}"/>
              </a:ext>
            </a:extLst>
          </p:cNvPr>
          <p:cNvPicPr>
            <a:picLocks noChangeAspect="1"/>
          </p:cNvPicPr>
          <p:nvPr/>
        </p:nvPicPr>
        <p:blipFill>
          <a:blip r:embed="rId5"/>
          <a:stretch>
            <a:fillRect/>
          </a:stretch>
        </p:blipFill>
        <p:spPr>
          <a:xfrm>
            <a:off x="435523" y="3479907"/>
            <a:ext cx="3305175" cy="2667000"/>
          </a:xfrm>
          <a:prstGeom prst="rect">
            <a:avLst/>
          </a:prstGeom>
        </p:spPr>
      </p:pic>
      <p:sp>
        <p:nvSpPr>
          <p:cNvPr id="21" name="TextBox 20">
            <a:extLst>
              <a:ext uri="{FF2B5EF4-FFF2-40B4-BE49-F238E27FC236}">
                <a16:creationId xmlns:a16="http://schemas.microsoft.com/office/drawing/2014/main" xmlns="" id="{8E40879B-705A-454E-A2B6-EF902426F413}"/>
              </a:ext>
            </a:extLst>
          </p:cNvPr>
          <p:cNvSpPr txBox="1"/>
          <p:nvPr/>
        </p:nvSpPr>
        <p:spPr>
          <a:xfrm>
            <a:off x="4478784" y="4282409"/>
            <a:ext cx="6116714" cy="1754326"/>
          </a:xfrm>
          <a:prstGeom prst="rect">
            <a:avLst/>
          </a:prstGeom>
          <a:noFill/>
        </p:spPr>
        <p:txBody>
          <a:bodyPr wrap="square">
            <a:spAutoFit/>
          </a:bodyPr>
          <a:lstStyle/>
          <a:p>
            <a:pPr algn="just"/>
            <a:r>
              <a:rPr lang="en-IN" b="0" i="0" dirty="0">
                <a:solidFill>
                  <a:schemeClr val="bg1"/>
                </a:solidFill>
                <a:effectLst/>
                <a:latin typeface="Helvetica Neue"/>
              </a:rPr>
              <a:t>The above scatter plot visualizes how K-Means clusters the data into four segments.</a:t>
            </a:r>
          </a:p>
          <a:p>
            <a:pPr algn="l">
              <a:buFont typeface="Arial" panose="020B0604020202020204" pitchFamily="34" charset="0"/>
              <a:buChar char="•"/>
            </a:pPr>
            <a:r>
              <a:rPr lang="en-IN" b="0" i="0" dirty="0">
                <a:solidFill>
                  <a:schemeClr val="bg1"/>
                </a:solidFill>
                <a:effectLst/>
                <a:latin typeface="Helvetica Neue"/>
              </a:rPr>
              <a:t>Group 0: Early Customers with low purchase value</a:t>
            </a:r>
          </a:p>
          <a:p>
            <a:pPr algn="l">
              <a:buFont typeface="Arial" panose="020B0604020202020204" pitchFamily="34" charset="0"/>
              <a:buChar char="•"/>
            </a:pPr>
            <a:r>
              <a:rPr lang="en-IN" b="0" i="0" dirty="0">
                <a:solidFill>
                  <a:schemeClr val="bg1"/>
                </a:solidFill>
                <a:effectLst/>
                <a:latin typeface="Helvetica Neue"/>
              </a:rPr>
              <a:t>Group 1: Loyal Customers</a:t>
            </a:r>
          </a:p>
          <a:p>
            <a:pPr algn="l">
              <a:buFont typeface="Arial" panose="020B0604020202020204" pitchFamily="34" charset="0"/>
              <a:buChar char="•"/>
            </a:pPr>
            <a:r>
              <a:rPr lang="en-IN" b="0" i="0" dirty="0">
                <a:solidFill>
                  <a:schemeClr val="bg1"/>
                </a:solidFill>
                <a:effectLst/>
                <a:latin typeface="Helvetica Neue"/>
              </a:rPr>
              <a:t>Group 2: Hibernating Customers with low purchase value</a:t>
            </a:r>
          </a:p>
          <a:p>
            <a:pPr algn="l">
              <a:buFont typeface="Arial" panose="020B0604020202020204" pitchFamily="34" charset="0"/>
              <a:buChar char="•"/>
            </a:pPr>
            <a:r>
              <a:rPr lang="en-IN" b="0" i="0" dirty="0">
                <a:solidFill>
                  <a:schemeClr val="bg1"/>
                </a:solidFill>
                <a:effectLst/>
                <a:latin typeface="Helvetica Neue"/>
              </a:rPr>
              <a:t>Group 3: Big Spenders</a:t>
            </a:r>
          </a:p>
        </p:txBody>
      </p:sp>
    </p:spTree>
    <p:extLst>
      <p:ext uri="{BB962C8B-B14F-4D97-AF65-F5344CB8AC3E}">
        <p14:creationId xmlns:p14="http://schemas.microsoft.com/office/powerpoint/2010/main" val="2445380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5D7B1-37EC-4FA3-BCDA-A94A86CF1202}"/>
              </a:ext>
            </a:extLst>
          </p:cNvPr>
          <p:cNvSpPr>
            <a:spLocks noGrp="1"/>
          </p:cNvSpPr>
          <p:nvPr>
            <p:ph type="title"/>
          </p:nvPr>
        </p:nvSpPr>
        <p:spPr>
          <a:xfrm>
            <a:off x="3330309" y="246401"/>
            <a:ext cx="8778833" cy="1422601"/>
          </a:xfrm>
        </p:spPr>
        <p:txBody>
          <a:bodyPr/>
          <a:lstStyle/>
          <a:p>
            <a:r>
              <a:rPr lang="en-IN" sz="4400" dirty="0"/>
              <a:t>Scatter plot of k-means</a:t>
            </a:r>
          </a:p>
        </p:txBody>
      </p:sp>
      <p:sp>
        <p:nvSpPr>
          <p:cNvPr id="4" name="TextBox 3">
            <a:extLst>
              <a:ext uri="{FF2B5EF4-FFF2-40B4-BE49-F238E27FC236}">
                <a16:creationId xmlns:a16="http://schemas.microsoft.com/office/drawing/2014/main" xmlns="" id="{0318643C-58CF-4899-8B6D-EB23E9F212DF}"/>
              </a:ext>
            </a:extLst>
          </p:cNvPr>
          <p:cNvSpPr txBox="1"/>
          <p:nvPr/>
        </p:nvSpPr>
        <p:spPr>
          <a:xfrm>
            <a:off x="3733059" y="957701"/>
            <a:ext cx="7914443" cy="369332"/>
          </a:xfrm>
          <a:prstGeom prst="rect">
            <a:avLst/>
          </a:prstGeom>
          <a:noFill/>
        </p:spPr>
        <p:txBody>
          <a:bodyPr wrap="square">
            <a:spAutoFit/>
          </a:bodyPr>
          <a:lstStyle/>
          <a:p>
            <a:r>
              <a:rPr lang="en-IN" b="0" i="0" dirty="0">
                <a:solidFill>
                  <a:srgbClr val="C9D1D9"/>
                </a:solidFill>
                <a:effectLst/>
                <a:latin typeface="-apple-system"/>
              </a:rPr>
              <a:t>The relation of these clusters to each other can be visualized in the 3D scatter plot.</a:t>
            </a:r>
            <a:endParaRPr lang="en-IN" dirty="0"/>
          </a:p>
        </p:txBody>
      </p:sp>
      <p:pic>
        <p:nvPicPr>
          <p:cNvPr id="6" name="Picture 5">
            <a:extLst>
              <a:ext uri="{FF2B5EF4-FFF2-40B4-BE49-F238E27FC236}">
                <a16:creationId xmlns:a16="http://schemas.microsoft.com/office/drawing/2014/main" xmlns="" id="{E94C0812-1CEA-4BC0-A5C5-DC7A46167B93}"/>
              </a:ext>
            </a:extLst>
          </p:cNvPr>
          <p:cNvPicPr>
            <a:picLocks noChangeAspect="1"/>
          </p:cNvPicPr>
          <p:nvPr/>
        </p:nvPicPr>
        <p:blipFill>
          <a:blip r:embed="rId2"/>
          <a:stretch>
            <a:fillRect/>
          </a:stretch>
        </p:blipFill>
        <p:spPr>
          <a:xfrm>
            <a:off x="4202097" y="1579346"/>
            <a:ext cx="7294486" cy="4924425"/>
          </a:xfrm>
          <a:prstGeom prst="rect">
            <a:avLst/>
          </a:prstGeom>
        </p:spPr>
      </p:pic>
    </p:spTree>
    <p:extLst>
      <p:ext uri="{BB962C8B-B14F-4D97-AF65-F5344CB8AC3E}">
        <p14:creationId xmlns:p14="http://schemas.microsoft.com/office/powerpoint/2010/main" val="1366895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2E9115-A9A6-4631-88B8-14FC6DF125D9}"/>
              </a:ext>
            </a:extLst>
          </p:cNvPr>
          <p:cNvSpPr>
            <a:spLocks noGrp="1"/>
          </p:cNvSpPr>
          <p:nvPr>
            <p:ph type="title"/>
          </p:nvPr>
        </p:nvSpPr>
        <p:spPr>
          <a:xfrm>
            <a:off x="166520" y="205489"/>
            <a:ext cx="5424988" cy="579245"/>
          </a:xfrm>
        </p:spPr>
        <p:txBody>
          <a:bodyPr/>
          <a:lstStyle/>
          <a:p>
            <a:r>
              <a:rPr lang="en-IN" dirty="0"/>
              <a:t>conclusion-</a:t>
            </a:r>
          </a:p>
        </p:txBody>
      </p:sp>
      <p:sp>
        <p:nvSpPr>
          <p:cNvPr id="9" name="Footer Placeholder 8">
            <a:extLst>
              <a:ext uri="{FF2B5EF4-FFF2-40B4-BE49-F238E27FC236}">
                <a16:creationId xmlns:a16="http://schemas.microsoft.com/office/drawing/2014/main" xmlns="" id="{D6F54496-AC14-48C8-A4FC-A7D845A25A3B}"/>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084EC71D-5BB8-4F28-888A-B03FB4CA1020}"/>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xmlns="" id="{6AFC31F4-EE91-4927-8E9F-AE4E2A761746}"/>
              </a:ext>
            </a:extLst>
          </p:cNvPr>
          <p:cNvSpPr>
            <a:spLocks noGrp="1"/>
          </p:cNvSpPr>
          <p:nvPr>
            <p:ph type="dt" sz="half" idx="2"/>
          </p:nvPr>
        </p:nvSpPr>
        <p:spPr/>
        <p:txBody>
          <a:bodyPr/>
          <a:lstStyle/>
          <a:p>
            <a:r>
              <a:rPr lang="en-US" dirty="0"/>
              <a:t>August 7, 2021</a:t>
            </a:r>
          </a:p>
        </p:txBody>
      </p:sp>
      <p:sp>
        <p:nvSpPr>
          <p:cNvPr id="12" name="TextBox 11">
            <a:extLst>
              <a:ext uri="{FF2B5EF4-FFF2-40B4-BE49-F238E27FC236}">
                <a16:creationId xmlns:a16="http://schemas.microsoft.com/office/drawing/2014/main" xmlns="" id="{4A5EB926-D216-4C5C-9DDA-9752A07BBFB2}"/>
              </a:ext>
            </a:extLst>
          </p:cNvPr>
          <p:cNvSpPr txBox="1"/>
          <p:nvPr/>
        </p:nvSpPr>
        <p:spPr>
          <a:xfrm>
            <a:off x="301841" y="852256"/>
            <a:ext cx="10892901" cy="3970318"/>
          </a:xfrm>
          <a:prstGeom prst="rect">
            <a:avLst/>
          </a:prstGeom>
          <a:noFill/>
        </p:spPr>
        <p:txBody>
          <a:bodyPr wrap="square" rtlCol="0">
            <a:spAutoFit/>
          </a:bodyPr>
          <a:lstStyle/>
          <a:p>
            <a:pPr algn="l"/>
            <a:r>
              <a:rPr lang="en-IN" b="1" i="0" dirty="0">
                <a:solidFill>
                  <a:srgbClr val="C9D1D9"/>
                </a:solidFill>
                <a:effectLst/>
                <a:latin typeface="-apple-system"/>
              </a:rPr>
              <a:t>Conclusion based on RFM segmentation &amp; sub-segmentation: </a:t>
            </a:r>
          </a:p>
          <a:p>
            <a:pPr marL="285750" indent="-285750" algn="l">
              <a:buFont typeface="Arial" panose="020B0604020202020204" pitchFamily="34" charset="0"/>
              <a:buChar char="•"/>
            </a:pPr>
            <a:r>
              <a:rPr lang="en-IN" b="0" i="0" dirty="0">
                <a:solidFill>
                  <a:srgbClr val="C9D1D9"/>
                </a:solidFill>
                <a:effectLst/>
                <a:latin typeface="-apple-system"/>
              </a:rPr>
              <a:t>The strongest class of the 7 generated sub-segments is active customers with high spending, followed by "hot" customers which high spending, which is a good sign for the business.</a:t>
            </a:r>
          </a:p>
          <a:p>
            <a:pPr marL="285750" indent="-285750" algn="l">
              <a:buFont typeface="Arial" panose="020B0604020202020204" pitchFamily="34" charset="0"/>
              <a:buChar char="•"/>
            </a:pPr>
            <a:r>
              <a:rPr lang="en-IN" b="0" i="0" dirty="0">
                <a:solidFill>
                  <a:srgbClr val="C9D1D9"/>
                </a:solidFill>
                <a:effectLst/>
                <a:latin typeface="-apple-system"/>
              </a:rPr>
              <a:t>Active customers with high and low spending placed the most orders, followed by "hot" customers.</a:t>
            </a:r>
          </a:p>
          <a:p>
            <a:pPr marL="285750" indent="-285750" algn="l">
              <a:buFont typeface="Arial" panose="020B0604020202020204" pitchFamily="34" charset="0"/>
              <a:buChar char="•"/>
            </a:pPr>
            <a:r>
              <a:rPr lang="en-IN" b="0" i="0" dirty="0">
                <a:solidFill>
                  <a:srgbClr val="C9D1D9"/>
                </a:solidFill>
                <a:effectLst/>
                <a:latin typeface="-apple-system"/>
              </a:rPr>
              <a:t>Active customers are also the biggest groups in terms of head count.</a:t>
            </a:r>
          </a:p>
          <a:p>
            <a:pPr marL="285750" indent="-285750" algn="l">
              <a:buFont typeface="Arial" panose="020B0604020202020204" pitchFamily="34" charset="0"/>
              <a:buChar char="•"/>
            </a:pPr>
            <a:r>
              <a:rPr lang="en-IN" b="0" i="0" dirty="0">
                <a:solidFill>
                  <a:srgbClr val="C9D1D9"/>
                </a:solidFill>
                <a:effectLst/>
                <a:latin typeface="-apple-system"/>
              </a:rPr>
              <a:t>Inactive customers represent in each chart the smallest proportion.</a:t>
            </a:r>
          </a:p>
          <a:p>
            <a:endParaRPr lang="en-IN" dirty="0"/>
          </a:p>
          <a:p>
            <a:r>
              <a:rPr lang="en-IN" b="1" i="0" dirty="0">
                <a:solidFill>
                  <a:schemeClr val="bg1"/>
                </a:solidFill>
                <a:effectLst/>
                <a:latin typeface="-apple-system"/>
              </a:rPr>
              <a:t>Conclusion based on RFM rank and score: </a:t>
            </a:r>
          </a:p>
          <a:p>
            <a:pPr marL="285750" indent="-285750" algn="l">
              <a:buFont typeface="Arial" panose="020B0604020202020204" pitchFamily="34" charset="0"/>
              <a:buChar char="•"/>
            </a:pPr>
            <a:r>
              <a:rPr lang="en-IN" b="0" i="0" dirty="0">
                <a:solidFill>
                  <a:schemeClr val="bg1"/>
                </a:solidFill>
                <a:effectLst/>
                <a:latin typeface="-apple-system"/>
              </a:rPr>
              <a:t>The order frequency and order amounts are concentrated on the lower end.</a:t>
            </a:r>
          </a:p>
          <a:p>
            <a:pPr marL="285750" indent="-285750" algn="l">
              <a:buFont typeface="Arial" panose="020B0604020202020204" pitchFamily="34" charset="0"/>
              <a:buChar char="•"/>
            </a:pPr>
            <a:r>
              <a:rPr lang="en-IN" b="0" i="0" dirty="0">
                <a:solidFill>
                  <a:schemeClr val="bg1"/>
                </a:solidFill>
                <a:effectLst/>
                <a:latin typeface="-apple-system"/>
              </a:rPr>
              <a:t>The biggest RFM segment is the group of Potential Loyalists. These are customers that need to be targeted with offers and discounts in order to make the business successful.</a:t>
            </a:r>
          </a:p>
          <a:p>
            <a:pPr marL="285750" indent="-285750" algn="l">
              <a:buFont typeface="Arial" panose="020B0604020202020204" pitchFamily="34" charset="0"/>
              <a:buChar char="•"/>
            </a:pPr>
            <a:r>
              <a:rPr lang="en-IN" b="0" i="0" dirty="0">
                <a:solidFill>
                  <a:schemeClr val="bg1"/>
                </a:solidFill>
                <a:effectLst/>
                <a:latin typeface="-apple-system"/>
              </a:rPr>
              <a:t>There is a good base of Best Customers, which is good news for the business.</a:t>
            </a:r>
          </a:p>
          <a:p>
            <a:pPr marL="285750" indent="-285750" algn="l">
              <a:buFont typeface="Arial" panose="020B0604020202020204" pitchFamily="34" charset="0"/>
              <a:buChar char="•"/>
            </a:pPr>
            <a:r>
              <a:rPr lang="en-IN" b="0" i="0" dirty="0">
                <a:solidFill>
                  <a:schemeClr val="bg1"/>
                </a:solidFill>
                <a:effectLst/>
                <a:latin typeface="-apple-system"/>
              </a:rPr>
              <a:t>Some effort needs to be spent to target hibernating customers and customers which are almost lost</a:t>
            </a:r>
          </a:p>
          <a:p>
            <a:endParaRPr lang="en-IN" dirty="0">
              <a:latin typeface="-apple-system"/>
            </a:endParaRPr>
          </a:p>
        </p:txBody>
      </p:sp>
    </p:spTree>
    <p:extLst>
      <p:ext uri="{BB962C8B-B14F-4D97-AF65-F5344CB8AC3E}">
        <p14:creationId xmlns:p14="http://schemas.microsoft.com/office/powerpoint/2010/main" val="3786776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B69CE1-283C-4E7A-9393-2E1FEE44D683}"/>
              </a:ext>
            </a:extLst>
          </p:cNvPr>
          <p:cNvSpPr>
            <a:spLocks noGrp="1"/>
          </p:cNvSpPr>
          <p:nvPr>
            <p:ph type="title"/>
          </p:nvPr>
        </p:nvSpPr>
        <p:spPr/>
        <p:txBody>
          <a:bodyPr/>
          <a:lstStyle/>
          <a:p>
            <a:r>
              <a:rPr lang="en-IN" dirty="0"/>
              <a:t>summary</a:t>
            </a:r>
          </a:p>
        </p:txBody>
      </p:sp>
      <p:sp>
        <p:nvSpPr>
          <p:cNvPr id="3" name="Text Placeholder 2">
            <a:extLst>
              <a:ext uri="{FF2B5EF4-FFF2-40B4-BE49-F238E27FC236}">
                <a16:creationId xmlns:a16="http://schemas.microsoft.com/office/drawing/2014/main" xmlns="" id="{532B7AAC-5336-4812-AEC4-65B17B5E182E}"/>
              </a:ext>
            </a:extLst>
          </p:cNvPr>
          <p:cNvSpPr>
            <a:spLocks noGrp="1"/>
          </p:cNvSpPr>
          <p:nvPr>
            <p:ph type="body" sz="quarter" idx="14"/>
          </p:nvPr>
        </p:nvSpPr>
        <p:spPr/>
        <p:txBody>
          <a:bodyPr/>
          <a:lstStyle/>
          <a:p>
            <a:r>
              <a:rPr lang="en-IN" b="0" i="0" dirty="0">
                <a:solidFill>
                  <a:srgbClr val="C9D1D9"/>
                </a:solidFill>
                <a:effectLst/>
                <a:latin typeface="-apple-system"/>
              </a:rPr>
              <a:t>Along with the segmentation of customers a table with marketing strategies is available. The recommendations in this table also need to be seen in the light of the segment's importance for the business. As shown , "High Spenders" and the big group of "Potential Loyalists" (or "New Low-Spenders") have a high importance. Their marketing strategy has therefore a higher priority.</a:t>
            </a:r>
            <a:endParaRPr lang="en-IN" dirty="0"/>
          </a:p>
        </p:txBody>
      </p:sp>
      <p:sp>
        <p:nvSpPr>
          <p:cNvPr id="4" name="Footer Placeholder 3">
            <a:extLst>
              <a:ext uri="{FF2B5EF4-FFF2-40B4-BE49-F238E27FC236}">
                <a16:creationId xmlns:a16="http://schemas.microsoft.com/office/drawing/2014/main" xmlns="" id="{9D7C6F04-9CF8-400B-9F12-238787D7FAA7}"/>
              </a:ext>
            </a:extLst>
          </p:cNvPr>
          <p:cNvSpPr>
            <a:spLocks noGrp="1"/>
          </p:cNvSpPr>
          <p:nvPr>
            <p:ph type="ftr" sz="quarter" idx="3"/>
          </p:nvPr>
        </p:nvSpPr>
        <p:spPr/>
        <p:txBody>
          <a:bodyPr/>
          <a:lstStyle/>
          <a:p>
            <a:r>
              <a:rPr lang="en-US" dirty="0"/>
              <a:t>Customer Segmentation</a:t>
            </a:r>
          </a:p>
        </p:txBody>
      </p:sp>
      <p:sp>
        <p:nvSpPr>
          <p:cNvPr id="5" name="Slide Number Placeholder 4">
            <a:extLst>
              <a:ext uri="{FF2B5EF4-FFF2-40B4-BE49-F238E27FC236}">
                <a16:creationId xmlns:a16="http://schemas.microsoft.com/office/drawing/2014/main" xmlns="" id="{01D8CA89-D2D0-4812-8693-4A1844C238CB}"/>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6" name="Date Placeholder 5">
            <a:extLst>
              <a:ext uri="{FF2B5EF4-FFF2-40B4-BE49-F238E27FC236}">
                <a16:creationId xmlns:a16="http://schemas.microsoft.com/office/drawing/2014/main" xmlns="" id="{AD1E4656-BADF-4949-A96E-F4FADB989CFC}"/>
              </a:ext>
            </a:extLst>
          </p:cNvPr>
          <p:cNvSpPr>
            <a:spLocks noGrp="1"/>
          </p:cNvSpPr>
          <p:nvPr>
            <p:ph type="dt" sz="half" idx="2"/>
          </p:nvPr>
        </p:nvSpPr>
        <p:spPr/>
        <p:txBody>
          <a:bodyPr/>
          <a:lstStyle/>
          <a:p>
            <a:r>
              <a:rPr lang="en-US" dirty="0"/>
              <a:t>August 7, 2021</a:t>
            </a:r>
          </a:p>
        </p:txBody>
      </p:sp>
    </p:spTree>
    <p:extLst>
      <p:ext uri="{BB962C8B-B14F-4D97-AF65-F5344CB8AC3E}">
        <p14:creationId xmlns:p14="http://schemas.microsoft.com/office/powerpoint/2010/main" val="4071639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7FAD9D-184E-4C1D-9D94-7C0DAA373E69}"/>
              </a:ext>
            </a:extLst>
          </p:cNvPr>
          <p:cNvSpPr>
            <a:spLocks noGrp="1"/>
          </p:cNvSpPr>
          <p:nvPr>
            <p:ph type="title"/>
          </p:nvPr>
        </p:nvSpPr>
        <p:spPr>
          <a:xfrm>
            <a:off x="4862696" y="1049610"/>
            <a:ext cx="5124189" cy="492302"/>
          </a:xfrm>
        </p:spPr>
        <p:txBody>
          <a:bodyPr/>
          <a:lstStyle/>
          <a:p>
            <a:r>
              <a:rPr lang="en-IN" dirty="0"/>
              <a:t>What’s next?</a:t>
            </a:r>
          </a:p>
        </p:txBody>
      </p:sp>
      <p:sp>
        <p:nvSpPr>
          <p:cNvPr id="3" name="Text Placeholder 2">
            <a:extLst>
              <a:ext uri="{FF2B5EF4-FFF2-40B4-BE49-F238E27FC236}">
                <a16:creationId xmlns:a16="http://schemas.microsoft.com/office/drawing/2014/main" xmlns="" id="{A97991FA-3BA1-464F-93EA-AFB9820B61E0}"/>
              </a:ext>
            </a:extLst>
          </p:cNvPr>
          <p:cNvSpPr>
            <a:spLocks noGrp="1"/>
          </p:cNvSpPr>
          <p:nvPr>
            <p:ph type="body" sz="quarter" idx="14"/>
          </p:nvPr>
        </p:nvSpPr>
        <p:spPr>
          <a:xfrm>
            <a:off x="5018721" y="1541913"/>
            <a:ext cx="6007345" cy="3465094"/>
          </a:xfrm>
        </p:spPr>
        <p:txBody>
          <a:bodyPr/>
          <a:lstStyle/>
          <a:p>
            <a:pPr algn="l"/>
            <a:r>
              <a:rPr lang="en-IN" b="0" i="0" dirty="0">
                <a:solidFill>
                  <a:srgbClr val="C9D1D9"/>
                </a:solidFill>
                <a:effectLst/>
                <a:latin typeface="-apple-system"/>
              </a:rPr>
              <a:t>The analysis in this part of the project is a reflection of how consumers react to what and how business is offering. After seeing  demographic background, it is now important to also understand which improvements would enhance satisfaction and increase consumer attraction. This could be the one of the key objectives of the business case analysis and would be the logical next step. The objective can be archived by analysing data from the customer satisfaction reports if provided and also finding a way to recommend products in an effective way.</a:t>
            </a:r>
          </a:p>
          <a:p>
            <a:endParaRPr lang="en-IN" dirty="0"/>
          </a:p>
        </p:txBody>
      </p:sp>
      <p:sp>
        <p:nvSpPr>
          <p:cNvPr id="4" name="Footer Placeholder 3">
            <a:extLst>
              <a:ext uri="{FF2B5EF4-FFF2-40B4-BE49-F238E27FC236}">
                <a16:creationId xmlns:a16="http://schemas.microsoft.com/office/drawing/2014/main" xmlns="" id="{2D234BDE-E7E9-456E-B925-4249012927E3}"/>
              </a:ext>
            </a:extLst>
          </p:cNvPr>
          <p:cNvSpPr>
            <a:spLocks noGrp="1"/>
          </p:cNvSpPr>
          <p:nvPr>
            <p:ph type="ftr" sz="quarter" idx="3"/>
          </p:nvPr>
        </p:nvSpPr>
        <p:spPr/>
        <p:txBody>
          <a:bodyPr/>
          <a:lstStyle/>
          <a:p>
            <a:r>
              <a:rPr lang="en-US" dirty="0"/>
              <a:t>Customer Segmentation</a:t>
            </a:r>
          </a:p>
        </p:txBody>
      </p:sp>
      <p:sp>
        <p:nvSpPr>
          <p:cNvPr id="5" name="Slide Number Placeholder 4">
            <a:extLst>
              <a:ext uri="{FF2B5EF4-FFF2-40B4-BE49-F238E27FC236}">
                <a16:creationId xmlns:a16="http://schemas.microsoft.com/office/drawing/2014/main" xmlns="" id="{D0A37620-9844-4344-8E5C-91FD2AF215C1}"/>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6" name="Date Placeholder 5">
            <a:extLst>
              <a:ext uri="{FF2B5EF4-FFF2-40B4-BE49-F238E27FC236}">
                <a16:creationId xmlns:a16="http://schemas.microsoft.com/office/drawing/2014/main" xmlns="" id="{96C48EA4-D842-4302-B267-0A7B2BC29885}"/>
              </a:ext>
            </a:extLst>
          </p:cNvPr>
          <p:cNvSpPr>
            <a:spLocks noGrp="1"/>
          </p:cNvSpPr>
          <p:nvPr>
            <p:ph type="dt" sz="half" idx="2"/>
          </p:nvPr>
        </p:nvSpPr>
        <p:spPr/>
        <p:txBody>
          <a:bodyPr/>
          <a:lstStyle/>
          <a:p>
            <a:r>
              <a:rPr lang="en-US" dirty="0"/>
              <a:t>August 7, 2021</a:t>
            </a:r>
          </a:p>
        </p:txBody>
      </p:sp>
    </p:spTree>
    <p:extLst>
      <p:ext uri="{BB962C8B-B14F-4D97-AF65-F5344CB8AC3E}">
        <p14:creationId xmlns:p14="http://schemas.microsoft.com/office/powerpoint/2010/main" val="1191933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xmlns=""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xmlns=""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SANA JALGAONKAR​​</a:t>
            </a:r>
          </a:p>
          <a:p>
            <a:r>
              <a:rPr lang="en-US" dirty="0"/>
              <a:t>sanajalgaonkar2810.sj@gmail.com​</a:t>
            </a:r>
          </a:p>
        </p:txBody>
      </p:sp>
      <p:sp>
        <p:nvSpPr>
          <p:cNvPr id="21" name="Footer Placeholder 20">
            <a:extLst>
              <a:ext uri="{FF2B5EF4-FFF2-40B4-BE49-F238E27FC236}">
                <a16:creationId xmlns:a16="http://schemas.microsoft.com/office/drawing/2014/main" xmlns="" id="{3C259BDD-35DF-471C-9AF0-858004861761}"/>
              </a:ext>
            </a:extLst>
          </p:cNvPr>
          <p:cNvSpPr>
            <a:spLocks noGrp="1"/>
          </p:cNvSpPr>
          <p:nvPr>
            <p:ph type="ftr" sz="quarter" idx="3"/>
          </p:nvPr>
        </p:nvSpPr>
        <p:spPr>
          <a:xfrm rot="5400000">
            <a:off x="10541127" y="1408176"/>
            <a:ext cx="2770499" cy="365125"/>
          </a:xfrm>
        </p:spPr>
        <p:txBody>
          <a:bodyPr/>
          <a:lstStyle/>
          <a:p>
            <a:r>
              <a:rPr lang="en-US" dirty="0"/>
              <a:t>Customer Segmentation</a:t>
            </a:r>
          </a:p>
        </p:txBody>
      </p:sp>
      <p:sp>
        <p:nvSpPr>
          <p:cNvPr id="22" name="Slide Number Placeholder 21">
            <a:extLst>
              <a:ext uri="{FF2B5EF4-FFF2-40B4-BE49-F238E27FC236}">
                <a16:creationId xmlns:a16="http://schemas.microsoft.com/office/drawing/2014/main" xmlns=""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26</a:t>
            </a:fld>
            <a:endParaRPr lang="en-US" dirty="0"/>
          </a:p>
        </p:txBody>
      </p:sp>
      <p:sp>
        <p:nvSpPr>
          <p:cNvPr id="14" name="Date Placeholder 13">
            <a:extLst>
              <a:ext uri="{FF2B5EF4-FFF2-40B4-BE49-F238E27FC236}">
                <a16:creationId xmlns:a16="http://schemas.microsoft.com/office/drawing/2014/main" xmlns="" id="{A6332EFB-A5F4-469F-9C70-AB8197068B1A}"/>
              </a:ext>
            </a:extLst>
          </p:cNvPr>
          <p:cNvSpPr>
            <a:spLocks noGrp="1"/>
          </p:cNvSpPr>
          <p:nvPr>
            <p:ph type="dt" sz="half" idx="2"/>
          </p:nvPr>
        </p:nvSpPr>
        <p:spPr>
          <a:xfrm rot="5400000">
            <a:off x="10595991" y="5074920"/>
            <a:ext cx="2647667" cy="365125"/>
          </a:xfrm>
        </p:spPr>
        <p:txBody>
          <a:bodyPr/>
          <a:lstStyle/>
          <a:p>
            <a:r>
              <a:rPr lang="en-US" dirty="0"/>
              <a:t>August 7, 2021</a:t>
            </a:r>
          </a:p>
        </p:txBody>
      </p:sp>
    </p:spTree>
    <p:extLst>
      <p:ext uri="{BB962C8B-B14F-4D97-AF65-F5344CB8AC3E}">
        <p14:creationId xmlns:p14="http://schemas.microsoft.com/office/powerpoint/2010/main" val="2806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xmlns="" id="{AC2324A2-9A57-4433-8C66-C17D1D2703BF}"/>
              </a:ext>
            </a:extLst>
          </p:cNvPr>
          <p:cNvSpPr>
            <a:spLocks noGrp="1"/>
          </p:cNvSpPr>
          <p:nvPr>
            <p:ph type="title"/>
          </p:nvPr>
        </p:nvSpPr>
        <p:spPr>
          <a:xfrm>
            <a:off x="1021623" y="2210810"/>
            <a:ext cx="4579970" cy="538038"/>
          </a:xfrm>
        </p:spPr>
        <p:txBody>
          <a:bodyPr/>
          <a:lstStyle/>
          <a:p>
            <a:r>
              <a:rPr lang="en-US" dirty="0"/>
              <a:t>Dataset-</a:t>
            </a:r>
          </a:p>
        </p:txBody>
      </p:sp>
      <p:sp>
        <p:nvSpPr>
          <p:cNvPr id="59" name="Text Placeholder 58">
            <a:extLst>
              <a:ext uri="{FF2B5EF4-FFF2-40B4-BE49-F238E27FC236}">
                <a16:creationId xmlns:a16="http://schemas.microsoft.com/office/drawing/2014/main" xmlns="" id="{FDAF9C5E-FFD5-49FC-9788-18CE8F0958C1}"/>
              </a:ext>
            </a:extLst>
          </p:cNvPr>
          <p:cNvSpPr>
            <a:spLocks noGrp="1"/>
          </p:cNvSpPr>
          <p:nvPr>
            <p:ph type="body" sz="quarter" idx="12"/>
          </p:nvPr>
        </p:nvSpPr>
        <p:spPr>
          <a:xfrm>
            <a:off x="1034661" y="2747550"/>
            <a:ext cx="5309918" cy="2872039"/>
          </a:xfrm>
        </p:spPr>
        <p:txBody>
          <a:bodyPr/>
          <a:lstStyle/>
          <a:p>
            <a:r>
              <a:rPr lang="en-IN" b="1" dirty="0">
                <a:latin typeface="Calibri Light" panose="020F0302020204030204" pitchFamily="34" charset="0"/>
                <a:cs typeface="Calibri Light" panose="020F0302020204030204" pitchFamily="34" charset="0"/>
              </a:rPr>
              <a:t>This eCommerce dataset is provided by companies. This is the Company, which provides the connection of merchants and their products to the major marketplaces of various places. This e-Commerce public dataset contains nine CSV files. Each CSV holds different information about the eCommerce public dataset. </a:t>
            </a:r>
            <a:endParaRPr lang="en-US" b="1" dirty="0">
              <a:latin typeface="Calibri Light" panose="020F0302020204030204" pitchFamily="34" charset="0"/>
              <a:cs typeface="Calibri Light" panose="020F0302020204030204" pitchFamily="34" charset="0"/>
            </a:endParaRPr>
          </a:p>
        </p:txBody>
      </p:sp>
      <p:pic>
        <p:nvPicPr>
          <p:cNvPr id="116" name="Picture Placeholder 115" descr="A group of people in a room">
            <a:extLst>
              <a:ext uri="{FF2B5EF4-FFF2-40B4-BE49-F238E27FC236}">
                <a16:creationId xmlns:a16="http://schemas.microsoft.com/office/drawing/2014/main" xmlns="" id="{2F0ECB9B-426D-40BC-918A-2C82968A05C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663453" y="1433033"/>
            <a:ext cx="3527091" cy="3463540"/>
          </a:xfrm>
        </p:spPr>
      </p:pic>
      <p:sp>
        <p:nvSpPr>
          <p:cNvPr id="10" name="Footer Placeholder 9">
            <a:extLst>
              <a:ext uri="{FF2B5EF4-FFF2-40B4-BE49-F238E27FC236}">
                <a16:creationId xmlns:a16="http://schemas.microsoft.com/office/drawing/2014/main" xmlns="" id="{B2981E3D-54C8-4A85-9DAB-CE41C50EA30D}"/>
              </a:ext>
            </a:extLst>
          </p:cNvPr>
          <p:cNvSpPr>
            <a:spLocks noGrp="1"/>
          </p:cNvSpPr>
          <p:nvPr>
            <p:ph type="ftr" sz="quarter" idx="3"/>
          </p:nvPr>
        </p:nvSpPr>
        <p:spPr>
          <a:xfrm rot="5400000">
            <a:off x="10541127" y="1408176"/>
            <a:ext cx="2770499" cy="365125"/>
          </a:xfrm>
        </p:spPr>
        <p:txBody>
          <a:bodyPr/>
          <a:lstStyle/>
          <a:p>
            <a:r>
              <a:rPr lang="en-US" dirty="0"/>
              <a:t>Customer Segmentation</a:t>
            </a:r>
          </a:p>
        </p:txBody>
      </p:sp>
      <p:sp>
        <p:nvSpPr>
          <p:cNvPr id="11" name="Slide Number Placeholder 10">
            <a:extLst>
              <a:ext uri="{FF2B5EF4-FFF2-40B4-BE49-F238E27FC236}">
                <a16:creationId xmlns:a16="http://schemas.microsoft.com/office/drawing/2014/main" xmlns=""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
        <p:nvSpPr>
          <p:cNvPr id="35" name="Date Placeholder 34">
            <a:extLst>
              <a:ext uri="{FF2B5EF4-FFF2-40B4-BE49-F238E27FC236}">
                <a16:creationId xmlns:a16="http://schemas.microsoft.com/office/drawing/2014/main" xmlns="" id="{3802946B-CCE3-410C-94E7-47B2DFBB5F71}"/>
              </a:ext>
            </a:extLst>
          </p:cNvPr>
          <p:cNvSpPr>
            <a:spLocks noGrp="1"/>
          </p:cNvSpPr>
          <p:nvPr>
            <p:ph type="dt" sz="half" idx="2"/>
          </p:nvPr>
        </p:nvSpPr>
        <p:spPr>
          <a:xfrm rot="5400000">
            <a:off x="10595991" y="5074920"/>
            <a:ext cx="2647667" cy="365125"/>
          </a:xfrm>
        </p:spPr>
        <p:txBody>
          <a:bodyPr/>
          <a:lstStyle/>
          <a:p>
            <a:r>
              <a:rPr lang="en-US" dirty="0"/>
              <a:t>August 7, 2021</a:t>
            </a:r>
          </a:p>
        </p:txBody>
      </p:sp>
    </p:spTree>
    <p:extLst>
      <p:ext uri="{BB962C8B-B14F-4D97-AF65-F5344CB8AC3E}">
        <p14:creationId xmlns:p14="http://schemas.microsoft.com/office/powerpoint/2010/main" val="218423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8AFE8D-6E0A-43BF-8D86-A5661810EB6E}"/>
              </a:ext>
            </a:extLst>
          </p:cNvPr>
          <p:cNvSpPr>
            <a:spLocks noGrp="1"/>
          </p:cNvSpPr>
          <p:nvPr>
            <p:ph type="title"/>
          </p:nvPr>
        </p:nvSpPr>
        <p:spPr>
          <a:xfrm>
            <a:off x="83061" y="76825"/>
            <a:ext cx="5424988" cy="579245"/>
          </a:xfrm>
        </p:spPr>
        <p:txBody>
          <a:bodyPr/>
          <a:lstStyle/>
          <a:p>
            <a:r>
              <a:rPr lang="en-IN" dirty="0"/>
              <a:t>Datasets involved-</a:t>
            </a:r>
          </a:p>
        </p:txBody>
      </p:sp>
      <p:sp>
        <p:nvSpPr>
          <p:cNvPr id="9" name="Footer Placeholder 8">
            <a:extLst>
              <a:ext uri="{FF2B5EF4-FFF2-40B4-BE49-F238E27FC236}">
                <a16:creationId xmlns:a16="http://schemas.microsoft.com/office/drawing/2014/main" xmlns="" id="{08BA6E83-F306-4873-A5A2-477A0A1C4193}"/>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C3366639-0C57-4442-81C7-D45AC72A0F9C}"/>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
        <p:nvSpPr>
          <p:cNvPr id="11" name="Date Placeholder 10">
            <a:extLst>
              <a:ext uri="{FF2B5EF4-FFF2-40B4-BE49-F238E27FC236}">
                <a16:creationId xmlns:a16="http://schemas.microsoft.com/office/drawing/2014/main" xmlns="" id="{1ED23F1A-3D14-4FCA-8CFB-61FBFF9A71AF}"/>
              </a:ext>
            </a:extLst>
          </p:cNvPr>
          <p:cNvSpPr>
            <a:spLocks noGrp="1"/>
          </p:cNvSpPr>
          <p:nvPr>
            <p:ph type="dt" sz="half" idx="2"/>
          </p:nvPr>
        </p:nvSpPr>
        <p:spPr/>
        <p:txBody>
          <a:bodyPr/>
          <a:lstStyle/>
          <a:p>
            <a:r>
              <a:rPr lang="en-US" dirty="0"/>
              <a:t>August 7, 2021</a:t>
            </a:r>
          </a:p>
        </p:txBody>
      </p:sp>
      <p:sp>
        <p:nvSpPr>
          <p:cNvPr id="12" name="TextBox 11">
            <a:extLst>
              <a:ext uri="{FF2B5EF4-FFF2-40B4-BE49-F238E27FC236}">
                <a16:creationId xmlns:a16="http://schemas.microsoft.com/office/drawing/2014/main" xmlns="" id="{A673BD77-523E-41AD-B7AC-384443052C92}"/>
              </a:ext>
            </a:extLst>
          </p:cNvPr>
          <p:cNvSpPr txBox="1"/>
          <p:nvPr/>
        </p:nvSpPr>
        <p:spPr>
          <a:xfrm>
            <a:off x="150920" y="636707"/>
            <a:ext cx="11586342" cy="738664"/>
          </a:xfrm>
          <a:prstGeom prst="rect">
            <a:avLst/>
          </a:prstGeom>
          <a:noFill/>
        </p:spPr>
        <p:txBody>
          <a:bodyPr wrap="square" rtlCol="0">
            <a:spAutoFit/>
          </a:bodyPr>
          <a:lstStyle/>
          <a:p>
            <a:r>
              <a:rPr lang="en-IN" sz="1400" dirty="0">
                <a:solidFill>
                  <a:schemeClr val="bg1"/>
                </a:solidFill>
              </a:rPr>
              <a:t>This eCommerce dataset is provided by companies. This is the Company, which provides the connection of merchants and their products to the major marketplaces of various places. This e-Commerce public dataset contains nine CSV files. Each CSV holds different information about the eCommerce public dataset. All nine CSV and their details are given below. </a:t>
            </a:r>
            <a:endParaRPr lang="en-US" sz="1400" dirty="0">
              <a:solidFill>
                <a:schemeClr val="bg1"/>
              </a:solidFill>
            </a:endParaRPr>
          </a:p>
        </p:txBody>
      </p:sp>
      <p:pic>
        <p:nvPicPr>
          <p:cNvPr id="14" name="Picture 13">
            <a:extLst>
              <a:ext uri="{FF2B5EF4-FFF2-40B4-BE49-F238E27FC236}">
                <a16:creationId xmlns:a16="http://schemas.microsoft.com/office/drawing/2014/main" xmlns="" id="{8A119763-AAFE-4744-A513-C946AECD6775}"/>
              </a:ext>
            </a:extLst>
          </p:cNvPr>
          <p:cNvPicPr>
            <a:picLocks noChangeAspect="1"/>
          </p:cNvPicPr>
          <p:nvPr/>
        </p:nvPicPr>
        <p:blipFill>
          <a:blip r:embed="rId2"/>
          <a:stretch>
            <a:fillRect/>
          </a:stretch>
        </p:blipFill>
        <p:spPr>
          <a:xfrm>
            <a:off x="150920" y="1778921"/>
            <a:ext cx="4331516" cy="932688"/>
          </a:xfrm>
          <a:prstGeom prst="rect">
            <a:avLst/>
          </a:prstGeom>
        </p:spPr>
      </p:pic>
      <p:pic>
        <p:nvPicPr>
          <p:cNvPr id="16" name="Picture 15">
            <a:extLst>
              <a:ext uri="{FF2B5EF4-FFF2-40B4-BE49-F238E27FC236}">
                <a16:creationId xmlns:a16="http://schemas.microsoft.com/office/drawing/2014/main" xmlns="" id="{8D00F347-4E8A-4124-B475-268F625D4830}"/>
              </a:ext>
            </a:extLst>
          </p:cNvPr>
          <p:cNvPicPr>
            <a:picLocks noChangeAspect="1"/>
          </p:cNvPicPr>
          <p:nvPr/>
        </p:nvPicPr>
        <p:blipFill>
          <a:blip r:embed="rId3"/>
          <a:stretch>
            <a:fillRect/>
          </a:stretch>
        </p:blipFill>
        <p:spPr>
          <a:xfrm>
            <a:off x="4908760" y="1775694"/>
            <a:ext cx="5309436" cy="912876"/>
          </a:xfrm>
          <a:prstGeom prst="rect">
            <a:avLst/>
          </a:prstGeom>
        </p:spPr>
      </p:pic>
      <p:pic>
        <p:nvPicPr>
          <p:cNvPr id="22" name="Picture 21">
            <a:extLst>
              <a:ext uri="{FF2B5EF4-FFF2-40B4-BE49-F238E27FC236}">
                <a16:creationId xmlns:a16="http://schemas.microsoft.com/office/drawing/2014/main" xmlns="" id="{5417273F-1DC0-4C08-998E-68CF1DCE1B76}"/>
              </a:ext>
            </a:extLst>
          </p:cNvPr>
          <p:cNvPicPr>
            <a:picLocks noChangeAspect="1"/>
          </p:cNvPicPr>
          <p:nvPr/>
        </p:nvPicPr>
        <p:blipFill>
          <a:blip r:embed="rId4"/>
          <a:stretch>
            <a:fillRect/>
          </a:stretch>
        </p:blipFill>
        <p:spPr>
          <a:xfrm>
            <a:off x="150920" y="3065072"/>
            <a:ext cx="4331516" cy="1677924"/>
          </a:xfrm>
          <a:prstGeom prst="rect">
            <a:avLst/>
          </a:prstGeom>
        </p:spPr>
      </p:pic>
      <p:pic>
        <p:nvPicPr>
          <p:cNvPr id="24" name="Picture 23">
            <a:extLst>
              <a:ext uri="{FF2B5EF4-FFF2-40B4-BE49-F238E27FC236}">
                <a16:creationId xmlns:a16="http://schemas.microsoft.com/office/drawing/2014/main" xmlns="" id="{6E0C4E14-D89B-42AF-88A9-097B21108B6B}"/>
              </a:ext>
            </a:extLst>
          </p:cNvPr>
          <p:cNvPicPr>
            <a:picLocks noChangeAspect="1"/>
          </p:cNvPicPr>
          <p:nvPr/>
        </p:nvPicPr>
        <p:blipFill>
          <a:blip r:embed="rId5"/>
          <a:stretch>
            <a:fillRect/>
          </a:stretch>
        </p:blipFill>
        <p:spPr>
          <a:xfrm>
            <a:off x="4908761" y="3088893"/>
            <a:ext cx="5309435" cy="1120140"/>
          </a:xfrm>
          <a:prstGeom prst="rect">
            <a:avLst/>
          </a:prstGeom>
        </p:spPr>
      </p:pic>
      <p:pic>
        <p:nvPicPr>
          <p:cNvPr id="26" name="Picture 25">
            <a:extLst>
              <a:ext uri="{FF2B5EF4-FFF2-40B4-BE49-F238E27FC236}">
                <a16:creationId xmlns:a16="http://schemas.microsoft.com/office/drawing/2014/main" xmlns="" id="{FD7ED4F2-CD89-4E7F-9583-FB559E34EC65}"/>
              </a:ext>
            </a:extLst>
          </p:cNvPr>
          <p:cNvPicPr>
            <a:picLocks noChangeAspect="1"/>
          </p:cNvPicPr>
          <p:nvPr/>
        </p:nvPicPr>
        <p:blipFill>
          <a:blip r:embed="rId6"/>
          <a:stretch>
            <a:fillRect/>
          </a:stretch>
        </p:blipFill>
        <p:spPr>
          <a:xfrm>
            <a:off x="150920" y="5126164"/>
            <a:ext cx="4331516" cy="1677924"/>
          </a:xfrm>
          <a:prstGeom prst="rect">
            <a:avLst/>
          </a:prstGeom>
        </p:spPr>
      </p:pic>
      <p:pic>
        <p:nvPicPr>
          <p:cNvPr id="32" name="Picture 31">
            <a:extLst>
              <a:ext uri="{FF2B5EF4-FFF2-40B4-BE49-F238E27FC236}">
                <a16:creationId xmlns:a16="http://schemas.microsoft.com/office/drawing/2014/main" xmlns="" id="{A16665BC-795B-4880-AE5D-68C6449E154E}"/>
              </a:ext>
            </a:extLst>
          </p:cNvPr>
          <p:cNvPicPr>
            <a:picLocks noChangeAspect="1"/>
          </p:cNvPicPr>
          <p:nvPr/>
        </p:nvPicPr>
        <p:blipFill>
          <a:blip r:embed="rId7"/>
          <a:stretch>
            <a:fillRect/>
          </a:stretch>
        </p:blipFill>
        <p:spPr>
          <a:xfrm>
            <a:off x="4908759" y="4573177"/>
            <a:ext cx="5309437" cy="1543159"/>
          </a:xfrm>
          <a:prstGeom prst="rect">
            <a:avLst/>
          </a:prstGeom>
        </p:spPr>
      </p:pic>
      <p:sp>
        <p:nvSpPr>
          <p:cNvPr id="33" name="TextBox 32">
            <a:extLst>
              <a:ext uri="{FF2B5EF4-FFF2-40B4-BE49-F238E27FC236}">
                <a16:creationId xmlns:a16="http://schemas.microsoft.com/office/drawing/2014/main" xmlns="" id="{225E18BE-ED78-4B0E-AB2E-E818944538AE}"/>
              </a:ext>
            </a:extLst>
          </p:cNvPr>
          <p:cNvSpPr txBox="1"/>
          <p:nvPr/>
        </p:nvSpPr>
        <p:spPr>
          <a:xfrm>
            <a:off x="83061" y="4742996"/>
            <a:ext cx="4331516" cy="369332"/>
          </a:xfrm>
          <a:prstGeom prst="rect">
            <a:avLst/>
          </a:prstGeom>
          <a:noFill/>
        </p:spPr>
        <p:txBody>
          <a:bodyPr wrap="square" rtlCol="0">
            <a:spAutoFit/>
          </a:bodyPr>
          <a:lstStyle/>
          <a:p>
            <a:r>
              <a:rPr lang="en-IN" dirty="0">
                <a:solidFill>
                  <a:schemeClr val="bg1"/>
                </a:solidFill>
              </a:rPr>
              <a:t>Reviews dataset</a:t>
            </a:r>
          </a:p>
        </p:txBody>
      </p:sp>
      <p:sp>
        <p:nvSpPr>
          <p:cNvPr id="34" name="TextBox 33">
            <a:extLst>
              <a:ext uri="{FF2B5EF4-FFF2-40B4-BE49-F238E27FC236}">
                <a16:creationId xmlns:a16="http://schemas.microsoft.com/office/drawing/2014/main" xmlns="" id="{E16C58A6-4D71-493D-943A-90299B6A9FB7}"/>
              </a:ext>
            </a:extLst>
          </p:cNvPr>
          <p:cNvSpPr txBox="1"/>
          <p:nvPr/>
        </p:nvSpPr>
        <p:spPr>
          <a:xfrm>
            <a:off x="83061" y="2725445"/>
            <a:ext cx="4394447" cy="369332"/>
          </a:xfrm>
          <a:prstGeom prst="rect">
            <a:avLst/>
          </a:prstGeom>
          <a:noFill/>
        </p:spPr>
        <p:txBody>
          <a:bodyPr wrap="square" rtlCol="0">
            <a:spAutoFit/>
          </a:bodyPr>
          <a:lstStyle/>
          <a:p>
            <a:r>
              <a:rPr lang="en-IN" dirty="0">
                <a:solidFill>
                  <a:schemeClr val="bg1"/>
                </a:solidFill>
              </a:rPr>
              <a:t>Order-Item dataset</a:t>
            </a:r>
          </a:p>
        </p:txBody>
      </p:sp>
      <p:sp>
        <p:nvSpPr>
          <p:cNvPr id="35" name="TextBox 34">
            <a:extLst>
              <a:ext uri="{FF2B5EF4-FFF2-40B4-BE49-F238E27FC236}">
                <a16:creationId xmlns:a16="http://schemas.microsoft.com/office/drawing/2014/main" xmlns="" id="{259778F2-837F-4A02-B0CF-B98C49FE381A}"/>
              </a:ext>
            </a:extLst>
          </p:cNvPr>
          <p:cNvSpPr txBox="1"/>
          <p:nvPr/>
        </p:nvSpPr>
        <p:spPr>
          <a:xfrm>
            <a:off x="87989" y="1447879"/>
            <a:ext cx="4326588" cy="369332"/>
          </a:xfrm>
          <a:prstGeom prst="rect">
            <a:avLst/>
          </a:prstGeom>
          <a:noFill/>
        </p:spPr>
        <p:txBody>
          <a:bodyPr wrap="square" rtlCol="0">
            <a:spAutoFit/>
          </a:bodyPr>
          <a:lstStyle/>
          <a:p>
            <a:r>
              <a:rPr lang="en-IN" dirty="0">
                <a:solidFill>
                  <a:schemeClr val="bg1"/>
                </a:solidFill>
              </a:rPr>
              <a:t>Customer dataset</a:t>
            </a:r>
          </a:p>
        </p:txBody>
      </p:sp>
      <p:sp>
        <p:nvSpPr>
          <p:cNvPr id="36" name="TextBox 35">
            <a:extLst>
              <a:ext uri="{FF2B5EF4-FFF2-40B4-BE49-F238E27FC236}">
                <a16:creationId xmlns:a16="http://schemas.microsoft.com/office/drawing/2014/main" xmlns="" id="{86E298E4-4B66-4A48-86DF-BE55879A0E71}"/>
              </a:ext>
            </a:extLst>
          </p:cNvPr>
          <p:cNvSpPr txBox="1"/>
          <p:nvPr/>
        </p:nvSpPr>
        <p:spPr>
          <a:xfrm>
            <a:off x="4840901" y="1403434"/>
            <a:ext cx="4326588" cy="369332"/>
          </a:xfrm>
          <a:prstGeom prst="rect">
            <a:avLst/>
          </a:prstGeom>
          <a:noFill/>
        </p:spPr>
        <p:txBody>
          <a:bodyPr wrap="square" rtlCol="0">
            <a:spAutoFit/>
          </a:bodyPr>
          <a:lstStyle/>
          <a:p>
            <a:r>
              <a:rPr lang="en-IN" dirty="0">
                <a:solidFill>
                  <a:schemeClr val="bg1"/>
                </a:solidFill>
              </a:rPr>
              <a:t>Geolocation dataset</a:t>
            </a:r>
          </a:p>
        </p:txBody>
      </p:sp>
      <p:sp>
        <p:nvSpPr>
          <p:cNvPr id="37" name="TextBox 36">
            <a:extLst>
              <a:ext uri="{FF2B5EF4-FFF2-40B4-BE49-F238E27FC236}">
                <a16:creationId xmlns:a16="http://schemas.microsoft.com/office/drawing/2014/main" xmlns="" id="{4B53DB08-A207-4ED1-89C6-9307B6799C05}"/>
              </a:ext>
            </a:extLst>
          </p:cNvPr>
          <p:cNvSpPr txBox="1"/>
          <p:nvPr/>
        </p:nvSpPr>
        <p:spPr>
          <a:xfrm>
            <a:off x="4903833" y="2731446"/>
            <a:ext cx="4394447" cy="369332"/>
          </a:xfrm>
          <a:prstGeom prst="rect">
            <a:avLst/>
          </a:prstGeom>
          <a:noFill/>
        </p:spPr>
        <p:txBody>
          <a:bodyPr wrap="square" rtlCol="0">
            <a:spAutoFit/>
          </a:bodyPr>
          <a:lstStyle/>
          <a:p>
            <a:r>
              <a:rPr lang="en-IN" dirty="0">
                <a:solidFill>
                  <a:schemeClr val="bg1"/>
                </a:solidFill>
              </a:rPr>
              <a:t>Order-Payments dataset</a:t>
            </a:r>
          </a:p>
        </p:txBody>
      </p:sp>
      <p:sp>
        <p:nvSpPr>
          <p:cNvPr id="38" name="TextBox 37">
            <a:extLst>
              <a:ext uri="{FF2B5EF4-FFF2-40B4-BE49-F238E27FC236}">
                <a16:creationId xmlns:a16="http://schemas.microsoft.com/office/drawing/2014/main" xmlns="" id="{A1CCBBF0-CB32-45CB-BAF2-96E5192F69A0}"/>
              </a:ext>
            </a:extLst>
          </p:cNvPr>
          <p:cNvSpPr txBox="1"/>
          <p:nvPr/>
        </p:nvSpPr>
        <p:spPr>
          <a:xfrm>
            <a:off x="4803850" y="4211429"/>
            <a:ext cx="4394447" cy="369332"/>
          </a:xfrm>
          <a:prstGeom prst="rect">
            <a:avLst/>
          </a:prstGeom>
          <a:noFill/>
        </p:spPr>
        <p:txBody>
          <a:bodyPr wrap="square" rtlCol="0">
            <a:spAutoFit/>
          </a:bodyPr>
          <a:lstStyle/>
          <a:p>
            <a:r>
              <a:rPr lang="en-IN" dirty="0">
                <a:solidFill>
                  <a:schemeClr val="bg1"/>
                </a:solidFill>
              </a:rPr>
              <a:t>Order dataset</a:t>
            </a:r>
          </a:p>
        </p:txBody>
      </p:sp>
    </p:spTree>
    <p:extLst>
      <p:ext uri="{BB962C8B-B14F-4D97-AF65-F5344CB8AC3E}">
        <p14:creationId xmlns:p14="http://schemas.microsoft.com/office/powerpoint/2010/main" val="963022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7DEA97-AEAB-4B32-A74F-F4056D65C6B4}"/>
              </a:ext>
            </a:extLst>
          </p:cNvPr>
          <p:cNvSpPr>
            <a:spLocks noGrp="1"/>
          </p:cNvSpPr>
          <p:nvPr>
            <p:ph type="title"/>
          </p:nvPr>
        </p:nvSpPr>
        <p:spPr>
          <a:xfrm>
            <a:off x="202032" y="205489"/>
            <a:ext cx="5424988" cy="579245"/>
          </a:xfrm>
        </p:spPr>
        <p:txBody>
          <a:bodyPr/>
          <a:lstStyle/>
          <a:p>
            <a:r>
              <a:rPr lang="en-IN" dirty="0"/>
              <a:t>Datasets involved-</a:t>
            </a:r>
          </a:p>
        </p:txBody>
      </p:sp>
      <p:sp>
        <p:nvSpPr>
          <p:cNvPr id="9" name="Footer Placeholder 8">
            <a:extLst>
              <a:ext uri="{FF2B5EF4-FFF2-40B4-BE49-F238E27FC236}">
                <a16:creationId xmlns:a16="http://schemas.microsoft.com/office/drawing/2014/main" xmlns="" id="{B066E43D-0619-48EA-A76E-579ADB7F87D0}"/>
              </a:ext>
            </a:extLst>
          </p:cNvPr>
          <p:cNvSpPr>
            <a:spLocks noGrp="1"/>
          </p:cNvSpPr>
          <p:nvPr>
            <p:ph type="ftr" sz="quarter" idx="3"/>
          </p:nvPr>
        </p:nvSpPr>
        <p:spPr/>
        <p:txBody>
          <a:bodyPr/>
          <a:lstStyle/>
          <a:p>
            <a:r>
              <a:rPr lang="en-US" dirty="0"/>
              <a:t>Customer Segmentation</a:t>
            </a:r>
          </a:p>
        </p:txBody>
      </p:sp>
      <p:sp>
        <p:nvSpPr>
          <p:cNvPr id="10" name="Slide Number Placeholder 9">
            <a:extLst>
              <a:ext uri="{FF2B5EF4-FFF2-40B4-BE49-F238E27FC236}">
                <a16:creationId xmlns:a16="http://schemas.microsoft.com/office/drawing/2014/main" xmlns="" id="{0A692C7B-6D48-42EC-A409-31D27026F05B}"/>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11" name="Date Placeholder 10">
            <a:extLst>
              <a:ext uri="{FF2B5EF4-FFF2-40B4-BE49-F238E27FC236}">
                <a16:creationId xmlns:a16="http://schemas.microsoft.com/office/drawing/2014/main" xmlns="" id="{09BD7D95-A7A4-4A47-B35F-636C69F49DCA}"/>
              </a:ext>
            </a:extLst>
          </p:cNvPr>
          <p:cNvSpPr>
            <a:spLocks noGrp="1"/>
          </p:cNvSpPr>
          <p:nvPr>
            <p:ph type="dt" sz="half" idx="2"/>
          </p:nvPr>
        </p:nvSpPr>
        <p:spPr/>
        <p:txBody>
          <a:bodyPr/>
          <a:lstStyle/>
          <a:p>
            <a:r>
              <a:rPr lang="en-US" dirty="0"/>
              <a:t>August 7, 2021</a:t>
            </a:r>
          </a:p>
        </p:txBody>
      </p:sp>
      <p:pic>
        <p:nvPicPr>
          <p:cNvPr id="13" name="Picture 12">
            <a:extLst>
              <a:ext uri="{FF2B5EF4-FFF2-40B4-BE49-F238E27FC236}">
                <a16:creationId xmlns:a16="http://schemas.microsoft.com/office/drawing/2014/main" xmlns="" id="{664FD2B4-A3C7-4A7F-9B5A-267924E516A8}"/>
              </a:ext>
            </a:extLst>
          </p:cNvPr>
          <p:cNvPicPr>
            <a:picLocks noChangeAspect="1"/>
          </p:cNvPicPr>
          <p:nvPr/>
        </p:nvPicPr>
        <p:blipFill>
          <a:blip r:embed="rId2"/>
          <a:stretch>
            <a:fillRect/>
          </a:stretch>
        </p:blipFill>
        <p:spPr>
          <a:xfrm>
            <a:off x="274615" y="1098590"/>
            <a:ext cx="5730240" cy="1677924"/>
          </a:xfrm>
          <a:prstGeom prst="rect">
            <a:avLst/>
          </a:prstGeom>
        </p:spPr>
      </p:pic>
      <p:pic>
        <p:nvPicPr>
          <p:cNvPr id="15" name="Picture 14">
            <a:extLst>
              <a:ext uri="{FF2B5EF4-FFF2-40B4-BE49-F238E27FC236}">
                <a16:creationId xmlns:a16="http://schemas.microsoft.com/office/drawing/2014/main" xmlns="" id="{C3889B8C-4752-433A-A318-49319F76261B}"/>
              </a:ext>
            </a:extLst>
          </p:cNvPr>
          <p:cNvPicPr>
            <a:picLocks noChangeAspect="1"/>
          </p:cNvPicPr>
          <p:nvPr/>
        </p:nvPicPr>
        <p:blipFill>
          <a:blip r:embed="rId3"/>
          <a:stretch>
            <a:fillRect/>
          </a:stretch>
        </p:blipFill>
        <p:spPr>
          <a:xfrm>
            <a:off x="274615" y="3334727"/>
            <a:ext cx="5730240" cy="746760"/>
          </a:xfrm>
          <a:prstGeom prst="rect">
            <a:avLst/>
          </a:prstGeom>
        </p:spPr>
      </p:pic>
      <p:pic>
        <p:nvPicPr>
          <p:cNvPr id="17" name="Picture 16">
            <a:extLst>
              <a:ext uri="{FF2B5EF4-FFF2-40B4-BE49-F238E27FC236}">
                <a16:creationId xmlns:a16="http://schemas.microsoft.com/office/drawing/2014/main" xmlns="" id="{EC8BCFB9-DAD3-4607-B282-CEA233C54E4D}"/>
              </a:ext>
            </a:extLst>
          </p:cNvPr>
          <p:cNvPicPr>
            <a:picLocks noChangeAspect="1"/>
          </p:cNvPicPr>
          <p:nvPr/>
        </p:nvPicPr>
        <p:blipFill>
          <a:blip r:embed="rId4"/>
          <a:stretch>
            <a:fillRect/>
          </a:stretch>
        </p:blipFill>
        <p:spPr>
          <a:xfrm>
            <a:off x="274615" y="4639700"/>
            <a:ext cx="5730240" cy="374904"/>
          </a:xfrm>
          <a:prstGeom prst="rect">
            <a:avLst/>
          </a:prstGeom>
        </p:spPr>
      </p:pic>
      <p:sp>
        <p:nvSpPr>
          <p:cNvPr id="18" name="TextBox 17">
            <a:extLst>
              <a:ext uri="{FF2B5EF4-FFF2-40B4-BE49-F238E27FC236}">
                <a16:creationId xmlns:a16="http://schemas.microsoft.com/office/drawing/2014/main" xmlns="" id="{D8492037-C781-4225-A67C-3C25926A2B47}"/>
              </a:ext>
            </a:extLst>
          </p:cNvPr>
          <p:cNvSpPr txBox="1"/>
          <p:nvPr/>
        </p:nvSpPr>
        <p:spPr>
          <a:xfrm>
            <a:off x="274615" y="694508"/>
            <a:ext cx="4326588" cy="369332"/>
          </a:xfrm>
          <a:prstGeom prst="rect">
            <a:avLst/>
          </a:prstGeom>
          <a:noFill/>
        </p:spPr>
        <p:txBody>
          <a:bodyPr wrap="square" rtlCol="0">
            <a:spAutoFit/>
          </a:bodyPr>
          <a:lstStyle/>
          <a:p>
            <a:r>
              <a:rPr lang="en-IN" dirty="0">
                <a:solidFill>
                  <a:schemeClr val="bg1"/>
                </a:solidFill>
              </a:rPr>
              <a:t>Product dataset</a:t>
            </a:r>
          </a:p>
        </p:txBody>
      </p:sp>
      <p:sp>
        <p:nvSpPr>
          <p:cNvPr id="19" name="TextBox 18">
            <a:extLst>
              <a:ext uri="{FF2B5EF4-FFF2-40B4-BE49-F238E27FC236}">
                <a16:creationId xmlns:a16="http://schemas.microsoft.com/office/drawing/2014/main" xmlns="" id="{FF7388C6-8E23-4424-94E8-8BFD7D195E62}"/>
              </a:ext>
            </a:extLst>
          </p:cNvPr>
          <p:cNvSpPr txBox="1"/>
          <p:nvPr/>
        </p:nvSpPr>
        <p:spPr>
          <a:xfrm>
            <a:off x="274615" y="2905704"/>
            <a:ext cx="4326588" cy="369332"/>
          </a:xfrm>
          <a:prstGeom prst="rect">
            <a:avLst/>
          </a:prstGeom>
          <a:noFill/>
        </p:spPr>
        <p:txBody>
          <a:bodyPr wrap="square" rtlCol="0">
            <a:spAutoFit/>
          </a:bodyPr>
          <a:lstStyle/>
          <a:p>
            <a:r>
              <a:rPr lang="en-IN" dirty="0">
                <a:solidFill>
                  <a:schemeClr val="bg1"/>
                </a:solidFill>
              </a:rPr>
              <a:t>Seller dataset</a:t>
            </a:r>
          </a:p>
        </p:txBody>
      </p:sp>
      <p:sp>
        <p:nvSpPr>
          <p:cNvPr id="20" name="TextBox 19">
            <a:extLst>
              <a:ext uri="{FF2B5EF4-FFF2-40B4-BE49-F238E27FC236}">
                <a16:creationId xmlns:a16="http://schemas.microsoft.com/office/drawing/2014/main" xmlns="" id="{AB8E877D-875B-4792-80C2-F179FC8179B0}"/>
              </a:ext>
            </a:extLst>
          </p:cNvPr>
          <p:cNvSpPr txBox="1"/>
          <p:nvPr/>
        </p:nvSpPr>
        <p:spPr>
          <a:xfrm>
            <a:off x="274615" y="4270368"/>
            <a:ext cx="4326588" cy="369332"/>
          </a:xfrm>
          <a:prstGeom prst="rect">
            <a:avLst/>
          </a:prstGeom>
          <a:noFill/>
        </p:spPr>
        <p:txBody>
          <a:bodyPr wrap="square" rtlCol="0">
            <a:spAutoFit/>
          </a:bodyPr>
          <a:lstStyle/>
          <a:p>
            <a:r>
              <a:rPr lang="en-IN" dirty="0">
                <a:solidFill>
                  <a:schemeClr val="bg1"/>
                </a:solidFill>
              </a:rPr>
              <a:t>Product name translation dataset</a:t>
            </a:r>
          </a:p>
        </p:txBody>
      </p:sp>
    </p:spTree>
    <p:extLst>
      <p:ext uri="{BB962C8B-B14F-4D97-AF65-F5344CB8AC3E}">
        <p14:creationId xmlns:p14="http://schemas.microsoft.com/office/powerpoint/2010/main" val="2836972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AAB6B6-82B8-4A2A-AC58-127D75929ED2}"/>
              </a:ext>
            </a:extLst>
          </p:cNvPr>
          <p:cNvSpPr>
            <a:spLocks noGrp="1"/>
          </p:cNvSpPr>
          <p:nvPr>
            <p:ph type="title"/>
          </p:nvPr>
        </p:nvSpPr>
        <p:spPr>
          <a:xfrm>
            <a:off x="3047071" y="647468"/>
            <a:ext cx="4919354" cy="667498"/>
          </a:xfrm>
        </p:spPr>
        <p:txBody>
          <a:bodyPr/>
          <a:lstStyle/>
          <a:p>
            <a:r>
              <a:rPr lang="en-IN" dirty="0"/>
              <a:t>Process Followed</a:t>
            </a:r>
          </a:p>
        </p:txBody>
      </p:sp>
      <p:sp>
        <p:nvSpPr>
          <p:cNvPr id="8" name="Text Placeholder 7">
            <a:extLst>
              <a:ext uri="{FF2B5EF4-FFF2-40B4-BE49-F238E27FC236}">
                <a16:creationId xmlns:a16="http://schemas.microsoft.com/office/drawing/2014/main" xmlns="" id="{77DEDB78-0B9A-43D7-99BB-88C21E8B99B5}"/>
              </a:ext>
            </a:extLst>
          </p:cNvPr>
          <p:cNvSpPr>
            <a:spLocks noGrp="1"/>
          </p:cNvSpPr>
          <p:nvPr>
            <p:ph type="body" sz="quarter" idx="19"/>
          </p:nvPr>
        </p:nvSpPr>
        <p:spPr>
          <a:xfrm>
            <a:off x="3047071" y="1647751"/>
            <a:ext cx="8401979" cy="4838773"/>
          </a:xfrm>
        </p:spPr>
        <p:txBody>
          <a:bodyPr/>
          <a:lstStyle/>
          <a:p>
            <a:pPr marL="342900" indent="-342900">
              <a:buAutoNum type="arabicPeriod"/>
            </a:pPr>
            <a:r>
              <a:rPr lang="en-IN" dirty="0"/>
              <a:t>Imported the Libraries</a:t>
            </a:r>
          </a:p>
          <a:p>
            <a:pPr marL="342900" indent="-342900">
              <a:buAutoNum type="arabicPeriod"/>
            </a:pPr>
            <a:r>
              <a:rPr lang="en-IN" dirty="0"/>
              <a:t>Importing Data from file to data-frame</a:t>
            </a:r>
          </a:p>
          <a:p>
            <a:pPr marL="342900" indent="-342900">
              <a:buAutoNum type="arabicPeriod"/>
            </a:pPr>
            <a:r>
              <a:rPr lang="en-IN" dirty="0"/>
              <a:t>Merging</a:t>
            </a:r>
          </a:p>
          <a:p>
            <a:pPr marL="342900" indent="-342900">
              <a:buAutoNum type="arabicPeriod"/>
            </a:pPr>
            <a:r>
              <a:rPr lang="en-IN" dirty="0"/>
              <a:t>EDA</a:t>
            </a:r>
          </a:p>
          <a:p>
            <a:pPr marL="342900" indent="-342900">
              <a:buAutoNum type="arabicPeriod"/>
            </a:pPr>
            <a:r>
              <a:rPr lang="en-IN" dirty="0"/>
              <a:t>Checking Missing Values</a:t>
            </a:r>
          </a:p>
          <a:p>
            <a:pPr marL="342900" indent="-342900">
              <a:buAutoNum type="arabicPeriod"/>
            </a:pPr>
            <a:r>
              <a:rPr lang="en-IN" dirty="0"/>
              <a:t>Handling Missing Values</a:t>
            </a:r>
          </a:p>
          <a:p>
            <a:pPr marL="342900" indent="-342900">
              <a:buAutoNum type="arabicPeriod"/>
            </a:pPr>
            <a:r>
              <a:rPr lang="en-IN" dirty="0"/>
              <a:t>Treating Categorical values</a:t>
            </a:r>
          </a:p>
          <a:p>
            <a:pPr marL="342900" indent="-342900">
              <a:buAutoNum type="arabicPeriod"/>
            </a:pPr>
            <a:r>
              <a:rPr lang="en-IN" dirty="0"/>
              <a:t>Checking Correlation</a:t>
            </a:r>
          </a:p>
          <a:p>
            <a:pPr marL="342900" indent="-342900">
              <a:buAutoNum type="arabicPeriod"/>
            </a:pPr>
            <a:r>
              <a:rPr lang="en-IN" dirty="0"/>
              <a:t>Performing K-Means</a:t>
            </a:r>
          </a:p>
          <a:p>
            <a:pPr marL="342900" indent="-342900">
              <a:buAutoNum type="arabicPeriod"/>
            </a:pPr>
            <a:r>
              <a:rPr lang="en-IN" dirty="0"/>
              <a:t>Doing RFM analysis</a:t>
            </a:r>
          </a:p>
          <a:p>
            <a:pPr marL="342900" indent="-342900">
              <a:buAutoNum type="arabicPeriod"/>
            </a:pPr>
            <a:r>
              <a:rPr lang="en-IN" dirty="0"/>
              <a:t>Performing K-Means on RFM</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p:txBody>
      </p:sp>
      <p:sp>
        <p:nvSpPr>
          <p:cNvPr id="11" name="Footer Placeholder 10">
            <a:extLst>
              <a:ext uri="{FF2B5EF4-FFF2-40B4-BE49-F238E27FC236}">
                <a16:creationId xmlns:a16="http://schemas.microsoft.com/office/drawing/2014/main" xmlns="" id="{2B9E9A28-D153-4613-96F3-7DFD5DC9FB97}"/>
              </a:ext>
            </a:extLst>
          </p:cNvPr>
          <p:cNvSpPr>
            <a:spLocks noGrp="1"/>
          </p:cNvSpPr>
          <p:nvPr>
            <p:ph type="ftr" sz="quarter" idx="3"/>
          </p:nvPr>
        </p:nvSpPr>
        <p:spPr/>
        <p:txBody>
          <a:bodyPr/>
          <a:lstStyle/>
          <a:p>
            <a:r>
              <a:rPr lang="en-US" dirty="0"/>
              <a:t>Customer Segmentation</a:t>
            </a:r>
          </a:p>
        </p:txBody>
      </p:sp>
      <p:sp>
        <p:nvSpPr>
          <p:cNvPr id="12" name="Slide Number Placeholder 11">
            <a:extLst>
              <a:ext uri="{FF2B5EF4-FFF2-40B4-BE49-F238E27FC236}">
                <a16:creationId xmlns:a16="http://schemas.microsoft.com/office/drawing/2014/main" xmlns="" id="{5A21F7C6-1003-4367-A417-1B65C7D062F2}"/>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
        <p:nvSpPr>
          <p:cNvPr id="13" name="Date Placeholder 12">
            <a:extLst>
              <a:ext uri="{FF2B5EF4-FFF2-40B4-BE49-F238E27FC236}">
                <a16:creationId xmlns:a16="http://schemas.microsoft.com/office/drawing/2014/main" xmlns="" id="{C691F428-E9A7-4A54-81D1-15C4A159B294}"/>
              </a:ext>
            </a:extLst>
          </p:cNvPr>
          <p:cNvSpPr>
            <a:spLocks noGrp="1"/>
          </p:cNvSpPr>
          <p:nvPr>
            <p:ph type="dt" sz="half" idx="2"/>
          </p:nvPr>
        </p:nvSpPr>
        <p:spPr/>
        <p:txBody>
          <a:bodyPr/>
          <a:lstStyle/>
          <a:p>
            <a:r>
              <a:rPr lang="en-US" dirty="0"/>
              <a:t>August 7, 2021</a:t>
            </a:r>
          </a:p>
        </p:txBody>
      </p:sp>
    </p:spTree>
    <p:extLst>
      <p:ext uri="{BB962C8B-B14F-4D97-AF65-F5344CB8AC3E}">
        <p14:creationId xmlns:p14="http://schemas.microsoft.com/office/powerpoint/2010/main" val="2875538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AA68B6-13DA-414D-BDD0-434133263B8F}"/>
              </a:ext>
            </a:extLst>
          </p:cNvPr>
          <p:cNvSpPr>
            <a:spLocks noGrp="1"/>
          </p:cNvSpPr>
          <p:nvPr>
            <p:ph type="title"/>
          </p:nvPr>
        </p:nvSpPr>
        <p:spPr>
          <a:xfrm>
            <a:off x="2524125" y="695093"/>
            <a:ext cx="6582298" cy="667498"/>
          </a:xfrm>
        </p:spPr>
        <p:txBody>
          <a:bodyPr/>
          <a:lstStyle/>
          <a:p>
            <a:r>
              <a:rPr lang="en-IN" dirty="0"/>
              <a:t>Libraries involved</a:t>
            </a:r>
          </a:p>
        </p:txBody>
      </p:sp>
      <p:sp>
        <p:nvSpPr>
          <p:cNvPr id="4" name="Text Placeholder 3">
            <a:extLst>
              <a:ext uri="{FF2B5EF4-FFF2-40B4-BE49-F238E27FC236}">
                <a16:creationId xmlns:a16="http://schemas.microsoft.com/office/drawing/2014/main" xmlns="" id="{FEEE9A6B-84DA-4CAC-A56E-9183E54C58BB}"/>
              </a:ext>
            </a:extLst>
          </p:cNvPr>
          <p:cNvSpPr>
            <a:spLocks noGrp="1"/>
          </p:cNvSpPr>
          <p:nvPr>
            <p:ph type="body" sz="quarter" idx="15"/>
          </p:nvPr>
        </p:nvSpPr>
        <p:spPr>
          <a:xfrm>
            <a:off x="2599395" y="1492644"/>
            <a:ext cx="8192430" cy="2022081"/>
          </a:xfrm>
        </p:spPr>
        <p:txBody>
          <a:bodyPr/>
          <a:lstStyle/>
          <a:p>
            <a:r>
              <a:rPr lang="en-IN" dirty="0"/>
              <a:t>1.Numpy &amp; Pandas</a:t>
            </a:r>
          </a:p>
          <a:p>
            <a:r>
              <a:rPr lang="en-IN" dirty="0"/>
              <a:t>2.Matplotlib &amp; Seaborn</a:t>
            </a:r>
          </a:p>
          <a:p>
            <a:r>
              <a:rPr lang="en-IN" dirty="0"/>
              <a:t>3. </a:t>
            </a:r>
            <a:r>
              <a:rPr lang="en-IN" dirty="0" err="1"/>
              <a:t>Sckit</a:t>
            </a:r>
            <a:r>
              <a:rPr lang="en-IN" dirty="0"/>
              <a:t> learn</a:t>
            </a:r>
          </a:p>
          <a:p>
            <a:endParaRPr lang="en-IN" dirty="0"/>
          </a:p>
          <a:p>
            <a:endParaRPr lang="en-IN" dirty="0"/>
          </a:p>
          <a:p>
            <a:endParaRPr lang="en-IN" dirty="0"/>
          </a:p>
          <a:p>
            <a:endParaRPr lang="en-IN" dirty="0"/>
          </a:p>
        </p:txBody>
      </p:sp>
      <p:sp>
        <p:nvSpPr>
          <p:cNvPr id="11" name="Footer Placeholder 10">
            <a:extLst>
              <a:ext uri="{FF2B5EF4-FFF2-40B4-BE49-F238E27FC236}">
                <a16:creationId xmlns:a16="http://schemas.microsoft.com/office/drawing/2014/main" xmlns="" id="{883298AA-C7A1-427F-9571-5E09ABCFBD92}"/>
              </a:ext>
            </a:extLst>
          </p:cNvPr>
          <p:cNvSpPr>
            <a:spLocks noGrp="1"/>
          </p:cNvSpPr>
          <p:nvPr>
            <p:ph type="ftr" sz="quarter" idx="3"/>
          </p:nvPr>
        </p:nvSpPr>
        <p:spPr/>
        <p:txBody>
          <a:bodyPr/>
          <a:lstStyle/>
          <a:p>
            <a:r>
              <a:rPr lang="en-US" dirty="0"/>
              <a:t>Customer Segmentation</a:t>
            </a:r>
          </a:p>
        </p:txBody>
      </p:sp>
      <p:sp>
        <p:nvSpPr>
          <p:cNvPr id="12" name="Slide Number Placeholder 11">
            <a:extLst>
              <a:ext uri="{FF2B5EF4-FFF2-40B4-BE49-F238E27FC236}">
                <a16:creationId xmlns:a16="http://schemas.microsoft.com/office/drawing/2014/main" xmlns="" id="{F89B1051-C742-48F9-A8F8-D9D0C39D7229}"/>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
        <p:nvSpPr>
          <p:cNvPr id="13" name="Date Placeholder 12">
            <a:extLst>
              <a:ext uri="{FF2B5EF4-FFF2-40B4-BE49-F238E27FC236}">
                <a16:creationId xmlns:a16="http://schemas.microsoft.com/office/drawing/2014/main" xmlns="" id="{A4427021-5134-4DFD-A7EE-A6889AC77F37}"/>
              </a:ext>
            </a:extLst>
          </p:cNvPr>
          <p:cNvSpPr>
            <a:spLocks noGrp="1"/>
          </p:cNvSpPr>
          <p:nvPr>
            <p:ph type="dt" sz="half" idx="2"/>
          </p:nvPr>
        </p:nvSpPr>
        <p:spPr/>
        <p:txBody>
          <a:bodyPr/>
          <a:lstStyle/>
          <a:p>
            <a:r>
              <a:rPr lang="en-US" dirty="0"/>
              <a:t>August 7, 2021</a:t>
            </a:r>
          </a:p>
        </p:txBody>
      </p:sp>
      <p:sp>
        <p:nvSpPr>
          <p:cNvPr id="16" name="Title 1">
            <a:extLst>
              <a:ext uri="{FF2B5EF4-FFF2-40B4-BE49-F238E27FC236}">
                <a16:creationId xmlns:a16="http://schemas.microsoft.com/office/drawing/2014/main" xmlns="" id="{85F60E84-0DE5-4CCF-8913-82DB7521E7E6}"/>
              </a:ext>
            </a:extLst>
          </p:cNvPr>
          <p:cNvSpPr txBox="1">
            <a:spLocks/>
          </p:cNvSpPr>
          <p:nvPr/>
        </p:nvSpPr>
        <p:spPr>
          <a:xfrm>
            <a:off x="2524125" y="2975988"/>
            <a:ext cx="6582298"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IN" dirty="0"/>
              <a:t>Data-Frames involved</a:t>
            </a:r>
          </a:p>
        </p:txBody>
      </p:sp>
      <p:sp>
        <p:nvSpPr>
          <p:cNvPr id="17" name="Text Placeholder 3">
            <a:extLst>
              <a:ext uri="{FF2B5EF4-FFF2-40B4-BE49-F238E27FC236}">
                <a16:creationId xmlns:a16="http://schemas.microsoft.com/office/drawing/2014/main" xmlns="" id="{4E9578D3-C68C-4B02-AC99-E48E3DDED258}"/>
              </a:ext>
            </a:extLst>
          </p:cNvPr>
          <p:cNvSpPr txBox="1">
            <a:spLocks/>
          </p:cNvSpPr>
          <p:nvPr/>
        </p:nvSpPr>
        <p:spPr>
          <a:xfrm>
            <a:off x="2599395" y="3643486"/>
            <a:ext cx="8192430" cy="20220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1.Customers			5. Reviews			9.Categories</a:t>
            </a:r>
          </a:p>
          <a:p>
            <a:r>
              <a:rPr lang="en-IN" dirty="0"/>
              <a:t>2.Geolocation		6.Orders			</a:t>
            </a:r>
          </a:p>
          <a:p>
            <a:r>
              <a:rPr lang="en-IN" dirty="0"/>
              <a:t>3. Items			7.Products</a:t>
            </a:r>
          </a:p>
          <a:p>
            <a:r>
              <a:rPr lang="en-IN" dirty="0"/>
              <a:t>4. Payments			8.Sellers</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235026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2D277727-B4E6-47EB-A8C7-B4D665128089}"/>
              </a:ext>
            </a:extLst>
          </p:cNvPr>
          <p:cNvSpPr/>
          <p:nvPr/>
        </p:nvSpPr>
        <p:spPr>
          <a:xfrm>
            <a:off x="65200" y="2286783"/>
            <a:ext cx="11216562" cy="4499861"/>
          </a:xfrm>
          <a:prstGeom prst="rect">
            <a:avLst/>
          </a:prstGeom>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xmlns="" id="{B5DCDD26-2EBE-4DA1-88E6-739CC32AAE6D}"/>
              </a:ext>
              <a:ext uri="{C183D7F6-B498-43B3-948B-1728B52AA6E4}">
                <adec:decorative xmlns:adec="http://schemas.microsoft.com/office/drawing/2017/decorative" xmlns="" val="1"/>
              </a:ext>
            </a:extLst>
          </p:cNvPr>
          <p:cNvSpPr/>
          <p:nvPr/>
        </p:nvSpPr>
        <p:spPr>
          <a:xfrm>
            <a:off x="234590" y="2675020"/>
            <a:ext cx="1584471" cy="1545768"/>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xmlns="" id="{9105DC8A-F469-4525-9B35-A48C39C675D8}"/>
              </a:ext>
              <a:ext uri="{C183D7F6-B498-43B3-948B-1728B52AA6E4}">
                <adec:decorative xmlns:adec="http://schemas.microsoft.com/office/drawing/2017/decorative" xmlns="" val="1"/>
              </a:ext>
            </a:extLst>
          </p:cNvPr>
          <p:cNvSpPr/>
          <p:nvPr/>
        </p:nvSpPr>
        <p:spPr>
          <a:xfrm>
            <a:off x="4798217" y="2681500"/>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xmlns="" id="{83532D8B-A149-411A-B087-EBA1EE6C6225}"/>
              </a:ext>
              <a:ext uri="{C183D7F6-B498-43B3-948B-1728B52AA6E4}">
                <adec:decorative xmlns:adec="http://schemas.microsoft.com/office/drawing/2017/decorative" xmlns="" val="1"/>
              </a:ext>
            </a:extLst>
          </p:cNvPr>
          <p:cNvSpPr/>
          <p:nvPr/>
        </p:nvSpPr>
        <p:spPr>
          <a:xfrm>
            <a:off x="7067878" y="2677082"/>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xmlns="" id="{24046B9E-C52D-4466-AE77-E724F5B083A6}"/>
              </a:ext>
            </a:extLst>
          </p:cNvPr>
          <p:cNvSpPr>
            <a:spLocks noGrp="1"/>
          </p:cNvSpPr>
          <p:nvPr>
            <p:ph type="title"/>
          </p:nvPr>
        </p:nvSpPr>
        <p:spPr>
          <a:xfrm>
            <a:off x="3265266" y="986020"/>
            <a:ext cx="5611660" cy="677782"/>
          </a:xfrm>
        </p:spPr>
        <p:txBody>
          <a:bodyPr/>
          <a:lstStyle/>
          <a:p>
            <a:r>
              <a:rPr lang="en-US" dirty="0"/>
              <a:t>Merged Datasets</a:t>
            </a:r>
          </a:p>
        </p:txBody>
      </p:sp>
      <p:sp>
        <p:nvSpPr>
          <p:cNvPr id="9" name="Text Placeholder 8">
            <a:extLst>
              <a:ext uri="{FF2B5EF4-FFF2-40B4-BE49-F238E27FC236}">
                <a16:creationId xmlns:a16="http://schemas.microsoft.com/office/drawing/2014/main" xmlns="" id="{628F2B12-A6FB-49BB-8D11-55B45902D329}"/>
              </a:ext>
            </a:extLst>
          </p:cNvPr>
          <p:cNvSpPr>
            <a:spLocks noGrp="1"/>
          </p:cNvSpPr>
          <p:nvPr>
            <p:ph type="body" sz="quarter" idx="19"/>
          </p:nvPr>
        </p:nvSpPr>
        <p:spPr>
          <a:xfrm>
            <a:off x="3494826" y="1637139"/>
            <a:ext cx="5152539" cy="718457"/>
          </a:xfrm>
        </p:spPr>
        <p:txBody>
          <a:bodyPr/>
          <a:lstStyle/>
          <a:p>
            <a:r>
              <a:rPr lang="en-ZA" dirty="0"/>
              <a:t>Different Data-Frames were merged to create one whole data-frame </a:t>
            </a:r>
            <a:endParaRPr lang="en-US" dirty="0"/>
          </a:p>
        </p:txBody>
      </p:sp>
      <p:sp>
        <p:nvSpPr>
          <p:cNvPr id="31" name="Text Placeholder 30">
            <a:extLst>
              <a:ext uri="{FF2B5EF4-FFF2-40B4-BE49-F238E27FC236}">
                <a16:creationId xmlns:a16="http://schemas.microsoft.com/office/drawing/2014/main" xmlns="" id="{5B9D383F-A60F-4C89-8A00-CF569497000A}"/>
              </a:ext>
            </a:extLst>
          </p:cNvPr>
          <p:cNvSpPr>
            <a:spLocks noGrp="1"/>
          </p:cNvSpPr>
          <p:nvPr>
            <p:ph type="body" sz="quarter" idx="26"/>
          </p:nvPr>
        </p:nvSpPr>
        <p:spPr>
          <a:xfrm>
            <a:off x="203500" y="2885074"/>
            <a:ext cx="1706965" cy="1048575"/>
          </a:xfrm>
        </p:spPr>
        <p:txBody>
          <a:bodyPr/>
          <a:lstStyle/>
          <a:p>
            <a:r>
              <a:rPr lang="en-US" dirty="0"/>
              <a:t>Merge1</a:t>
            </a:r>
          </a:p>
        </p:txBody>
      </p:sp>
      <p:sp>
        <p:nvSpPr>
          <p:cNvPr id="32" name="Text Placeholder 31">
            <a:extLst>
              <a:ext uri="{FF2B5EF4-FFF2-40B4-BE49-F238E27FC236}">
                <a16:creationId xmlns:a16="http://schemas.microsoft.com/office/drawing/2014/main" xmlns="" id="{1F406394-948C-4B32-9F32-893A9CDFB903}"/>
              </a:ext>
            </a:extLst>
          </p:cNvPr>
          <p:cNvSpPr>
            <a:spLocks noGrp="1"/>
          </p:cNvSpPr>
          <p:nvPr>
            <p:ph type="body" sz="quarter" idx="27"/>
          </p:nvPr>
        </p:nvSpPr>
        <p:spPr>
          <a:xfrm>
            <a:off x="4690600" y="2880553"/>
            <a:ext cx="1706965" cy="1048575"/>
          </a:xfrm>
        </p:spPr>
        <p:txBody>
          <a:bodyPr/>
          <a:lstStyle/>
          <a:p>
            <a:r>
              <a:rPr lang="en-US" dirty="0"/>
              <a:t>Merge3</a:t>
            </a:r>
          </a:p>
        </p:txBody>
      </p:sp>
      <p:sp>
        <p:nvSpPr>
          <p:cNvPr id="33" name="Text Placeholder 32">
            <a:extLst>
              <a:ext uri="{FF2B5EF4-FFF2-40B4-BE49-F238E27FC236}">
                <a16:creationId xmlns:a16="http://schemas.microsoft.com/office/drawing/2014/main" xmlns="" id="{00564ED2-7D0C-49B7-ABB1-6D7E498CDADA}"/>
              </a:ext>
            </a:extLst>
          </p:cNvPr>
          <p:cNvSpPr>
            <a:spLocks noGrp="1"/>
          </p:cNvSpPr>
          <p:nvPr>
            <p:ph type="body" sz="quarter" idx="28"/>
          </p:nvPr>
        </p:nvSpPr>
        <p:spPr>
          <a:xfrm>
            <a:off x="7038826" y="2893267"/>
            <a:ext cx="1706965" cy="1048575"/>
          </a:xfrm>
        </p:spPr>
        <p:txBody>
          <a:bodyPr/>
          <a:lstStyle/>
          <a:p>
            <a:r>
              <a:rPr lang="en-US" dirty="0"/>
              <a:t>Merge4</a:t>
            </a:r>
          </a:p>
        </p:txBody>
      </p:sp>
      <p:sp>
        <p:nvSpPr>
          <p:cNvPr id="58" name="Text Placeholder 57">
            <a:extLst>
              <a:ext uri="{FF2B5EF4-FFF2-40B4-BE49-F238E27FC236}">
                <a16:creationId xmlns:a16="http://schemas.microsoft.com/office/drawing/2014/main" xmlns="" id="{D4D6CB0C-A7D9-4409-AB5D-E136D3307DF5}"/>
              </a:ext>
            </a:extLst>
          </p:cNvPr>
          <p:cNvSpPr>
            <a:spLocks noGrp="1"/>
          </p:cNvSpPr>
          <p:nvPr>
            <p:ph type="body" sz="quarter" idx="13"/>
          </p:nvPr>
        </p:nvSpPr>
        <p:spPr>
          <a:xfrm>
            <a:off x="244006" y="2281503"/>
            <a:ext cx="1624261" cy="393517"/>
          </a:xfrm>
        </p:spPr>
        <p:txBody>
          <a:bodyPr/>
          <a:lstStyle/>
          <a:p>
            <a:r>
              <a:rPr lang="en-US" dirty="0"/>
              <a:t>Items + payments</a:t>
            </a:r>
          </a:p>
        </p:txBody>
      </p:sp>
      <p:sp>
        <p:nvSpPr>
          <p:cNvPr id="59" name="Text Placeholder 58">
            <a:extLst>
              <a:ext uri="{FF2B5EF4-FFF2-40B4-BE49-F238E27FC236}">
                <a16:creationId xmlns:a16="http://schemas.microsoft.com/office/drawing/2014/main" xmlns="" id="{C57077DD-31D5-47C0-8A51-7084E938B943}"/>
              </a:ext>
            </a:extLst>
          </p:cNvPr>
          <p:cNvSpPr>
            <a:spLocks noGrp="1"/>
          </p:cNvSpPr>
          <p:nvPr>
            <p:ph type="body" sz="quarter" idx="29"/>
          </p:nvPr>
        </p:nvSpPr>
        <p:spPr>
          <a:xfrm>
            <a:off x="3920119" y="3674465"/>
            <a:ext cx="1124518" cy="400842"/>
          </a:xfrm>
        </p:spPr>
        <p:txBody>
          <a:bodyPr/>
          <a:lstStyle/>
          <a:p>
            <a:r>
              <a:rPr lang="en-US" dirty="0"/>
              <a:t>Orders</a:t>
            </a:r>
          </a:p>
        </p:txBody>
      </p:sp>
      <p:sp>
        <p:nvSpPr>
          <p:cNvPr id="24" name="Footer Placeholder 23">
            <a:extLst>
              <a:ext uri="{FF2B5EF4-FFF2-40B4-BE49-F238E27FC236}">
                <a16:creationId xmlns:a16="http://schemas.microsoft.com/office/drawing/2014/main" xmlns="" id="{4A4EFB0B-EDB6-4E5D-BD82-B6F5A96E2590}"/>
              </a:ext>
            </a:extLst>
          </p:cNvPr>
          <p:cNvSpPr>
            <a:spLocks noGrp="1"/>
          </p:cNvSpPr>
          <p:nvPr>
            <p:ph type="ftr" sz="quarter" idx="3"/>
          </p:nvPr>
        </p:nvSpPr>
        <p:spPr>
          <a:xfrm rot="5400000">
            <a:off x="10541127" y="1408176"/>
            <a:ext cx="2770499" cy="365125"/>
          </a:xfrm>
        </p:spPr>
        <p:txBody>
          <a:bodyPr/>
          <a:lstStyle/>
          <a:p>
            <a:r>
              <a:rPr lang="en-US" dirty="0"/>
              <a:t>Customer Segmentation</a:t>
            </a:r>
          </a:p>
        </p:txBody>
      </p:sp>
      <p:sp>
        <p:nvSpPr>
          <p:cNvPr id="25" name="Slide Number Placeholder 24">
            <a:extLst>
              <a:ext uri="{FF2B5EF4-FFF2-40B4-BE49-F238E27FC236}">
                <a16:creationId xmlns:a16="http://schemas.microsoft.com/office/drawing/2014/main" xmlns=""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43" name="Date Placeholder 42">
            <a:extLst>
              <a:ext uri="{FF2B5EF4-FFF2-40B4-BE49-F238E27FC236}">
                <a16:creationId xmlns:a16="http://schemas.microsoft.com/office/drawing/2014/main" xmlns="" id="{49E5435E-DE0A-40F6-A3B9-79B476E7F639}"/>
              </a:ext>
            </a:extLst>
          </p:cNvPr>
          <p:cNvSpPr>
            <a:spLocks noGrp="1"/>
          </p:cNvSpPr>
          <p:nvPr>
            <p:ph type="dt" sz="half" idx="2"/>
          </p:nvPr>
        </p:nvSpPr>
        <p:spPr>
          <a:xfrm rot="5400000">
            <a:off x="10595991" y="5074920"/>
            <a:ext cx="2647667" cy="365125"/>
          </a:xfrm>
        </p:spPr>
        <p:txBody>
          <a:bodyPr/>
          <a:lstStyle/>
          <a:p>
            <a:r>
              <a:rPr lang="en-US" dirty="0"/>
              <a:t>August 7, 2021</a:t>
            </a:r>
          </a:p>
        </p:txBody>
      </p:sp>
      <p:sp>
        <p:nvSpPr>
          <p:cNvPr id="16" name="Oval 15">
            <a:extLst>
              <a:ext uri="{FF2B5EF4-FFF2-40B4-BE49-F238E27FC236}">
                <a16:creationId xmlns:a16="http://schemas.microsoft.com/office/drawing/2014/main" xmlns="" id="{8448AD9C-51A9-4DBF-8C45-EADA96C53B93}"/>
              </a:ext>
              <a:ext uri="{C183D7F6-B498-43B3-948B-1728B52AA6E4}">
                <adec:decorative xmlns:adec="http://schemas.microsoft.com/office/drawing/2017/decorative" xmlns="" val="1"/>
              </a:ext>
            </a:extLst>
          </p:cNvPr>
          <p:cNvSpPr/>
          <p:nvPr/>
        </p:nvSpPr>
        <p:spPr>
          <a:xfrm>
            <a:off x="2550547" y="2662582"/>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0">
            <a:extLst>
              <a:ext uri="{FF2B5EF4-FFF2-40B4-BE49-F238E27FC236}">
                <a16:creationId xmlns:a16="http://schemas.microsoft.com/office/drawing/2014/main" xmlns="" id="{C40E46A3-CF22-4772-A0B1-46692A00F2BD}"/>
              </a:ext>
            </a:extLst>
          </p:cNvPr>
          <p:cNvSpPr txBox="1">
            <a:spLocks/>
          </p:cNvSpPr>
          <p:nvPr/>
        </p:nvSpPr>
        <p:spPr>
          <a:xfrm>
            <a:off x="2540875" y="2880553"/>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Merge2</a:t>
            </a:r>
          </a:p>
        </p:txBody>
      </p:sp>
      <p:sp>
        <p:nvSpPr>
          <p:cNvPr id="20" name="Oval 19">
            <a:extLst>
              <a:ext uri="{FF2B5EF4-FFF2-40B4-BE49-F238E27FC236}">
                <a16:creationId xmlns:a16="http://schemas.microsoft.com/office/drawing/2014/main" xmlns="" id="{B94E5EEF-A6FF-4232-9DA4-865D82190F44}"/>
              </a:ext>
              <a:ext uri="{C183D7F6-B498-43B3-948B-1728B52AA6E4}">
                <adec:decorative xmlns:adec="http://schemas.microsoft.com/office/drawing/2017/decorative" xmlns="" val="1"/>
              </a:ext>
            </a:extLst>
          </p:cNvPr>
          <p:cNvSpPr/>
          <p:nvPr/>
        </p:nvSpPr>
        <p:spPr>
          <a:xfrm>
            <a:off x="9315548" y="5031165"/>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1">
            <a:extLst>
              <a:ext uri="{FF2B5EF4-FFF2-40B4-BE49-F238E27FC236}">
                <a16:creationId xmlns:a16="http://schemas.microsoft.com/office/drawing/2014/main" xmlns="" id="{EEAB3616-D0D0-461D-8EE2-0DF97B8851D1}"/>
              </a:ext>
            </a:extLst>
          </p:cNvPr>
          <p:cNvSpPr txBox="1">
            <a:spLocks/>
          </p:cNvSpPr>
          <p:nvPr/>
        </p:nvSpPr>
        <p:spPr>
          <a:xfrm>
            <a:off x="9294746" y="5257482"/>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Merge6</a:t>
            </a:r>
          </a:p>
        </p:txBody>
      </p:sp>
      <p:sp>
        <p:nvSpPr>
          <p:cNvPr id="22" name="Oval 21">
            <a:extLst>
              <a:ext uri="{FF2B5EF4-FFF2-40B4-BE49-F238E27FC236}">
                <a16:creationId xmlns:a16="http://schemas.microsoft.com/office/drawing/2014/main" xmlns="" id="{E632F438-6E95-4F3D-88B6-3A17DE5AC98D}"/>
              </a:ext>
              <a:ext uri="{C183D7F6-B498-43B3-948B-1728B52AA6E4}">
                <adec:decorative xmlns:adec="http://schemas.microsoft.com/office/drawing/2017/decorative" xmlns="" val="1"/>
              </a:ext>
            </a:extLst>
          </p:cNvPr>
          <p:cNvSpPr/>
          <p:nvPr/>
        </p:nvSpPr>
        <p:spPr>
          <a:xfrm>
            <a:off x="9355994" y="2656331"/>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2">
            <a:extLst>
              <a:ext uri="{FF2B5EF4-FFF2-40B4-BE49-F238E27FC236}">
                <a16:creationId xmlns:a16="http://schemas.microsoft.com/office/drawing/2014/main" xmlns="" id="{8495A431-73E4-4432-BA75-CD9EDDE847CE}"/>
              </a:ext>
            </a:extLst>
          </p:cNvPr>
          <p:cNvSpPr txBox="1">
            <a:spLocks/>
          </p:cNvSpPr>
          <p:nvPr/>
        </p:nvSpPr>
        <p:spPr>
          <a:xfrm>
            <a:off x="9337539" y="2880552"/>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Merge5</a:t>
            </a:r>
          </a:p>
        </p:txBody>
      </p:sp>
      <p:sp>
        <p:nvSpPr>
          <p:cNvPr id="26" name="Text Placeholder 57">
            <a:extLst>
              <a:ext uri="{FF2B5EF4-FFF2-40B4-BE49-F238E27FC236}">
                <a16:creationId xmlns:a16="http://schemas.microsoft.com/office/drawing/2014/main" xmlns="" id="{BD0CAFBF-8847-4D04-BCA6-01DF438BC618}"/>
              </a:ext>
            </a:extLst>
          </p:cNvPr>
          <p:cNvSpPr txBox="1">
            <a:spLocks/>
          </p:cNvSpPr>
          <p:nvPr/>
        </p:nvSpPr>
        <p:spPr>
          <a:xfrm>
            <a:off x="1287949" y="3674465"/>
            <a:ext cx="1706965" cy="393517"/>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Reviews</a:t>
            </a:r>
          </a:p>
        </p:txBody>
      </p:sp>
      <p:sp>
        <p:nvSpPr>
          <p:cNvPr id="3" name="Rectangle 2">
            <a:extLst>
              <a:ext uri="{FF2B5EF4-FFF2-40B4-BE49-F238E27FC236}">
                <a16:creationId xmlns:a16="http://schemas.microsoft.com/office/drawing/2014/main" xmlns="" id="{F8D531E1-0CD1-4C82-B859-697C904C0B32}"/>
              </a:ext>
            </a:extLst>
          </p:cNvPr>
          <p:cNvSpPr/>
          <p:nvPr/>
        </p:nvSpPr>
        <p:spPr>
          <a:xfrm>
            <a:off x="1833587" y="2885074"/>
            <a:ext cx="52931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27" name="Rectangle 26">
            <a:extLst>
              <a:ext uri="{FF2B5EF4-FFF2-40B4-BE49-F238E27FC236}">
                <a16:creationId xmlns:a16="http://schemas.microsoft.com/office/drawing/2014/main" xmlns="" id="{6159049D-DDAA-4B7E-B61B-B6AD79128DAB}"/>
              </a:ext>
            </a:extLst>
          </p:cNvPr>
          <p:cNvSpPr/>
          <p:nvPr/>
        </p:nvSpPr>
        <p:spPr>
          <a:xfrm>
            <a:off x="4176241" y="2904967"/>
            <a:ext cx="52931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28" name="Rectangle 27">
            <a:extLst>
              <a:ext uri="{FF2B5EF4-FFF2-40B4-BE49-F238E27FC236}">
                <a16:creationId xmlns:a16="http://schemas.microsoft.com/office/drawing/2014/main" xmlns="" id="{8411F565-95F8-453C-9AB8-5ACC77FF62B8}"/>
              </a:ext>
            </a:extLst>
          </p:cNvPr>
          <p:cNvSpPr/>
          <p:nvPr/>
        </p:nvSpPr>
        <p:spPr>
          <a:xfrm>
            <a:off x="6443249" y="2876737"/>
            <a:ext cx="52931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29" name="Rectangle 28">
            <a:extLst>
              <a:ext uri="{FF2B5EF4-FFF2-40B4-BE49-F238E27FC236}">
                <a16:creationId xmlns:a16="http://schemas.microsoft.com/office/drawing/2014/main" xmlns="" id="{E58D8575-3216-4EFD-9B40-C5A9639FCF7D}"/>
              </a:ext>
            </a:extLst>
          </p:cNvPr>
          <p:cNvSpPr/>
          <p:nvPr/>
        </p:nvSpPr>
        <p:spPr>
          <a:xfrm>
            <a:off x="8786237" y="2853718"/>
            <a:ext cx="52931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34" name="Text Placeholder 58">
            <a:extLst>
              <a:ext uri="{FF2B5EF4-FFF2-40B4-BE49-F238E27FC236}">
                <a16:creationId xmlns:a16="http://schemas.microsoft.com/office/drawing/2014/main" xmlns="" id="{30BBF184-7AC9-4826-8E63-43DDE281DD38}"/>
              </a:ext>
            </a:extLst>
          </p:cNvPr>
          <p:cNvSpPr txBox="1">
            <a:spLocks/>
          </p:cNvSpPr>
          <p:nvPr/>
        </p:nvSpPr>
        <p:spPr>
          <a:xfrm>
            <a:off x="6112056" y="3696708"/>
            <a:ext cx="1176094" cy="400842"/>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Products</a:t>
            </a:r>
          </a:p>
        </p:txBody>
      </p:sp>
      <p:sp>
        <p:nvSpPr>
          <p:cNvPr id="35" name="Text Placeholder 58">
            <a:extLst>
              <a:ext uri="{FF2B5EF4-FFF2-40B4-BE49-F238E27FC236}">
                <a16:creationId xmlns:a16="http://schemas.microsoft.com/office/drawing/2014/main" xmlns="" id="{40333212-8EEB-4302-AF5E-E4356E66A4A1}"/>
              </a:ext>
            </a:extLst>
          </p:cNvPr>
          <p:cNvSpPr txBox="1">
            <a:spLocks/>
          </p:cNvSpPr>
          <p:nvPr/>
        </p:nvSpPr>
        <p:spPr>
          <a:xfrm>
            <a:off x="8465359" y="3618854"/>
            <a:ext cx="1176094" cy="400842"/>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Sellers</a:t>
            </a:r>
          </a:p>
        </p:txBody>
      </p:sp>
      <p:sp>
        <p:nvSpPr>
          <p:cNvPr id="36" name="Rectangle 35">
            <a:extLst>
              <a:ext uri="{FF2B5EF4-FFF2-40B4-BE49-F238E27FC236}">
                <a16:creationId xmlns:a16="http://schemas.microsoft.com/office/drawing/2014/main" xmlns="" id="{60EA7348-AFB5-450A-A002-D0C53F283D52}"/>
              </a:ext>
            </a:extLst>
          </p:cNvPr>
          <p:cNvSpPr/>
          <p:nvPr/>
        </p:nvSpPr>
        <p:spPr>
          <a:xfrm>
            <a:off x="9843127" y="4139516"/>
            <a:ext cx="52931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37" name="Rectangle 36">
            <a:extLst>
              <a:ext uri="{FF2B5EF4-FFF2-40B4-BE49-F238E27FC236}">
                <a16:creationId xmlns:a16="http://schemas.microsoft.com/office/drawing/2014/main" xmlns="" id="{D7364A20-15AC-4817-AFFA-0C6677464BF6}"/>
              </a:ext>
            </a:extLst>
          </p:cNvPr>
          <p:cNvSpPr/>
          <p:nvPr/>
        </p:nvSpPr>
        <p:spPr>
          <a:xfrm>
            <a:off x="8748234" y="5410315"/>
            <a:ext cx="52931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8" name="Text Placeholder 58">
            <a:extLst>
              <a:ext uri="{FF2B5EF4-FFF2-40B4-BE49-F238E27FC236}">
                <a16:creationId xmlns:a16="http://schemas.microsoft.com/office/drawing/2014/main" xmlns="" id="{8543CCFE-7044-49D1-998B-C53DFD55B93B}"/>
              </a:ext>
            </a:extLst>
          </p:cNvPr>
          <p:cNvSpPr txBox="1">
            <a:spLocks/>
          </p:cNvSpPr>
          <p:nvPr/>
        </p:nvSpPr>
        <p:spPr>
          <a:xfrm>
            <a:off x="9582786" y="5932803"/>
            <a:ext cx="1176094" cy="400842"/>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Categories</a:t>
            </a:r>
          </a:p>
        </p:txBody>
      </p:sp>
      <p:sp>
        <p:nvSpPr>
          <p:cNvPr id="39" name="Text Placeholder 58">
            <a:extLst>
              <a:ext uri="{FF2B5EF4-FFF2-40B4-BE49-F238E27FC236}">
                <a16:creationId xmlns:a16="http://schemas.microsoft.com/office/drawing/2014/main" xmlns="" id="{30B49B14-88EA-454F-A95D-475EDA4C4A27}"/>
              </a:ext>
            </a:extLst>
          </p:cNvPr>
          <p:cNvSpPr txBox="1">
            <a:spLocks/>
          </p:cNvSpPr>
          <p:nvPr/>
        </p:nvSpPr>
        <p:spPr>
          <a:xfrm>
            <a:off x="7700031" y="5737640"/>
            <a:ext cx="1176094" cy="400842"/>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Customers</a:t>
            </a:r>
          </a:p>
        </p:txBody>
      </p:sp>
      <p:sp>
        <p:nvSpPr>
          <p:cNvPr id="41" name="Text Placeholder 30">
            <a:extLst>
              <a:ext uri="{FF2B5EF4-FFF2-40B4-BE49-F238E27FC236}">
                <a16:creationId xmlns:a16="http://schemas.microsoft.com/office/drawing/2014/main" xmlns="" id="{07F5A679-A00E-4CB7-BB66-4D6E98DB4A0B}"/>
              </a:ext>
            </a:extLst>
          </p:cNvPr>
          <p:cNvSpPr txBox="1">
            <a:spLocks/>
          </p:cNvSpPr>
          <p:nvPr/>
        </p:nvSpPr>
        <p:spPr>
          <a:xfrm>
            <a:off x="0" y="6057028"/>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Merge7</a:t>
            </a:r>
          </a:p>
        </p:txBody>
      </p:sp>
    </p:spTree>
    <p:extLst>
      <p:ext uri="{BB962C8B-B14F-4D97-AF65-F5344CB8AC3E}">
        <p14:creationId xmlns:p14="http://schemas.microsoft.com/office/powerpoint/2010/main" val="991594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xmlns="" id="{7FE51E02-50EB-4E26-B5E1-1B76B0D7B688}"/>
              </a:ext>
            </a:extLst>
          </p:cNvPr>
          <p:cNvSpPr>
            <a:spLocks noGrp="1"/>
          </p:cNvSpPr>
          <p:nvPr>
            <p:ph type="title"/>
          </p:nvPr>
        </p:nvSpPr>
        <p:spPr>
          <a:xfrm>
            <a:off x="3487410" y="1300723"/>
            <a:ext cx="4719884" cy="918602"/>
          </a:xfrm>
        </p:spPr>
        <p:txBody>
          <a:bodyPr/>
          <a:lstStyle/>
          <a:p>
            <a:r>
              <a:rPr lang="en-US" dirty="0"/>
              <a:t>Exploratory Data Analysis</a:t>
            </a:r>
          </a:p>
        </p:txBody>
      </p:sp>
      <p:sp>
        <p:nvSpPr>
          <p:cNvPr id="27" name="Text Placeholder 26">
            <a:extLst>
              <a:ext uri="{FF2B5EF4-FFF2-40B4-BE49-F238E27FC236}">
                <a16:creationId xmlns:a16="http://schemas.microsoft.com/office/drawing/2014/main" xmlns="" id="{56F30711-3932-4012-B6C1-3B270E1293B3}"/>
              </a:ext>
            </a:extLst>
          </p:cNvPr>
          <p:cNvSpPr>
            <a:spLocks noGrp="1"/>
          </p:cNvSpPr>
          <p:nvPr>
            <p:ph type="body" sz="quarter" idx="13"/>
          </p:nvPr>
        </p:nvSpPr>
        <p:spPr>
          <a:xfrm>
            <a:off x="379004" y="2228850"/>
            <a:ext cx="10936695" cy="3943547"/>
          </a:xfrm>
        </p:spPr>
        <p:txBody>
          <a:bodyPr/>
          <a:lstStyle/>
          <a:p>
            <a:pPr algn="l"/>
            <a:r>
              <a:rPr lang="en-US" dirty="0"/>
              <a:t>The analysis answers questions like-</a:t>
            </a:r>
          </a:p>
          <a:p>
            <a:pPr marL="342900" indent="-342900" algn="l">
              <a:buAutoNum type="arabicPeriod"/>
            </a:pPr>
            <a:r>
              <a:rPr lang="en-US" dirty="0"/>
              <a:t>How many varieties of product -Categories in the data set?</a:t>
            </a:r>
          </a:p>
          <a:p>
            <a:pPr marL="342900" indent="-342900" algn="l">
              <a:buAutoNum type="arabicPeriod"/>
            </a:pPr>
            <a:r>
              <a:rPr lang="en-US" dirty="0"/>
              <a:t>Is the business doing good? Is there increase in orders?</a:t>
            </a:r>
          </a:p>
          <a:p>
            <a:pPr marL="342900" indent="-342900" algn="l">
              <a:buAutoNum type="arabicPeriod"/>
            </a:pPr>
            <a:r>
              <a:rPr lang="en-US" dirty="0"/>
              <a:t>Which is the most </a:t>
            </a:r>
            <a:r>
              <a:rPr lang="en-IN" dirty="0"/>
              <a:t> prefer mode of payments?</a:t>
            </a:r>
          </a:p>
          <a:p>
            <a:pPr marL="342900" indent="-342900" algn="l">
              <a:buAutoNum type="arabicPeriod"/>
            </a:pPr>
            <a:r>
              <a:rPr lang="en-IN" dirty="0"/>
              <a:t>Check the distributions of review score.</a:t>
            </a:r>
          </a:p>
          <a:p>
            <a:pPr marL="342900" indent="-342900" algn="l">
              <a:buAutoNum type="arabicPeriod"/>
            </a:pPr>
            <a:r>
              <a:rPr lang="en-IN" dirty="0"/>
              <a:t>Which are the top cities &amp; states from where the customers come?</a:t>
            </a:r>
          </a:p>
          <a:p>
            <a:pPr marL="342900" indent="-342900" algn="l">
              <a:buAutoNum type="arabicPeriod"/>
            </a:pPr>
            <a:r>
              <a:rPr lang="en-IN" dirty="0"/>
              <a:t>How is the Customer distribution zip-code wise?</a:t>
            </a:r>
          </a:p>
          <a:p>
            <a:pPr algn="l"/>
            <a:endParaRPr lang="en-IN" dirty="0"/>
          </a:p>
          <a:p>
            <a:pPr marL="342900" indent="-342900" algn="l">
              <a:buAutoNum type="arabicPeriod"/>
            </a:pPr>
            <a:endParaRPr lang="en-US" dirty="0"/>
          </a:p>
        </p:txBody>
      </p:sp>
      <p:sp>
        <p:nvSpPr>
          <p:cNvPr id="3" name="Footer Placeholder 2">
            <a:extLst>
              <a:ext uri="{FF2B5EF4-FFF2-40B4-BE49-F238E27FC236}">
                <a16:creationId xmlns:a16="http://schemas.microsoft.com/office/drawing/2014/main" xmlns="" id="{4EA344E8-12AB-4BC6-9FA0-D3FFCDFD1616}"/>
              </a:ext>
            </a:extLst>
          </p:cNvPr>
          <p:cNvSpPr>
            <a:spLocks noGrp="1"/>
          </p:cNvSpPr>
          <p:nvPr>
            <p:ph type="ftr" sz="quarter" idx="3"/>
          </p:nvPr>
        </p:nvSpPr>
        <p:spPr>
          <a:xfrm rot="5400000">
            <a:off x="10541127" y="1408176"/>
            <a:ext cx="2770499" cy="365125"/>
          </a:xfrm>
        </p:spPr>
        <p:txBody>
          <a:bodyPr/>
          <a:lstStyle/>
          <a:p>
            <a:r>
              <a:rPr lang="en-US" dirty="0"/>
              <a:t>Customer Segmentation</a:t>
            </a:r>
          </a:p>
        </p:txBody>
      </p:sp>
      <p:sp>
        <p:nvSpPr>
          <p:cNvPr id="4" name="Slide Number Placeholder 3">
            <a:extLst>
              <a:ext uri="{FF2B5EF4-FFF2-40B4-BE49-F238E27FC236}">
                <a16:creationId xmlns:a16="http://schemas.microsoft.com/office/drawing/2014/main" xmlns=""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16" name="Date Placeholder 15">
            <a:extLst>
              <a:ext uri="{FF2B5EF4-FFF2-40B4-BE49-F238E27FC236}">
                <a16:creationId xmlns:a16="http://schemas.microsoft.com/office/drawing/2014/main" xmlns="" id="{77C3CA95-BC39-41C4-9B87-98BB7EA2D4C1}"/>
              </a:ext>
            </a:extLst>
          </p:cNvPr>
          <p:cNvSpPr>
            <a:spLocks noGrp="1"/>
          </p:cNvSpPr>
          <p:nvPr>
            <p:ph type="dt" sz="half" idx="2"/>
          </p:nvPr>
        </p:nvSpPr>
        <p:spPr>
          <a:xfrm rot="5400000">
            <a:off x="10595991" y="5074920"/>
            <a:ext cx="2647667" cy="365125"/>
          </a:xfrm>
        </p:spPr>
        <p:txBody>
          <a:bodyPr/>
          <a:lstStyle/>
          <a:p>
            <a:r>
              <a:rPr lang="en-US" dirty="0"/>
              <a:t>August 7, 2021</a:t>
            </a:r>
          </a:p>
        </p:txBody>
      </p:sp>
    </p:spTree>
    <p:extLst>
      <p:ext uri="{BB962C8B-B14F-4D97-AF65-F5344CB8AC3E}">
        <p14:creationId xmlns:p14="http://schemas.microsoft.com/office/powerpoint/2010/main" val="296110604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Futuristic Pitch Deck_TM56488565_Win32_JC_SL_v3" id="{A1EF27BE-F164-4C8E-AE09-DAA44C622BAB}" vid="{148624B7-4A50-4D4C-9270-64DB3C237E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D59932-5127-4429-8FAD-7457BF1758E9}">
  <ds:schemaRefs>
    <ds:schemaRef ds:uri="http://schemas.microsoft.com/sharepoint/v3/contenttype/forms"/>
  </ds:schemaRefs>
</ds:datastoreItem>
</file>

<file path=customXml/itemProps2.xml><?xml version="1.0" encoding="utf-8"?>
<ds:datastoreItem xmlns:ds="http://schemas.openxmlformats.org/officeDocument/2006/customXml" ds:itemID="{A0C01F93-B101-462F-AE3B-EF106239F53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F3E46FD6-9EFA-4058-B2A6-675FB731C4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404</TotalTime>
  <Words>1509</Words>
  <Application>Microsoft Office PowerPoint</Application>
  <PresentationFormat>Custom</PresentationFormat>
  <Paragraphs>238</Paragraphs>
  <Slides>26</Slides>
  <Notes>2</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ECOMMERCE  CUSTOMER SEGMENTATION</vt:lpstr>
      <vt:lpstr>Business Problem</vt:lpstr>
      <vt:lpstr>Dataset-</vt:lpstr>
      <vt:lpstr>Datasets involved-</vt:lpstr>
      <vt:lpstr>Datasets involved-</vt:lpstr>
      <vt:lpstr>Process Followed</vt:lpstr>
      <vt:lpstr>Libraries involved</vt:lpstr>
      <vt:lpstr>Merged Datasets</vt:lpstr>
      <vt:lpstr>Exploratory Data Analysis</vt:lpstr>
      <vt:lpstr>PowerPoint Presentation</vt:lpstr>
      <vt:lpstr>EDA</vt:lpstr>
      <vt:lpstr>Data Preparation</vt:lpstr>
      <vt:lpstr>K-Means Model</vt:lpstr>
      <vt:lpstr>RfM </vt:lpstr>
      <vt:lpstr>RFM Segmentation on recency</vt:lpstr>
      <vt:lpstr>RFm SUB-Segmentation</vt:lpstr>
      <vt:lpstr>Waffle charts for sub-segmentation</vt:lpstr>
      <vt:lpstr>Rfm analysis-</vt:lpstr>
      <vt:lpstr>RfM analysis</vt:lpstr>
      <vt:lpstr>K-means on rfm analysis</vt:lpstr>
      <vt:lpstr>summary table and the pie charts below visualize the new clustering</vt:lpstr>
      <vt:lpstr>Scatter plot of k-means</vt:lpstr>
      <vt:lpstr>conclusion-</vt:lpstr>
      <vt:lpstr>summary</vt:lpstr>
      <vt:lpstr>What’s next?</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CUSTOMER SEGMENTATION</dc:title>
  <dc:creator>Sana Jalgaonkar</dc:creator>
  <cp:lastModifiedBy>hp</cp:lastModifiedBy>
  <cp:revision>18</cp:revision>
  <dcterms:created xsi:type="dcterms:W3CDTF">2021-07-30T03:40:55Z</dcterms:created>
  <dcterms:modified xsi:type="dcterms:W3CDTF">2021-08-15T17:23:31Z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